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57" r:id="rId3"/>
    <p:sldId id="360" r:id="rId4"/>
    <p:sldId id="367" r:id="rId5"/>
    <p:sldId id="327" r:id="rId6"/>
    <p:sldId id="330" r:id="rId7"/>
    <p:sldId id="373" r:id="rId8"/>
    <p:sldId id="338" r:id="rId9"/>
    <p:sldId id="371" r:id="rId10"/>
    <p:sldId id="372" r:id="rId11"/>
    <p:sldId id="351" r:id="rId12"/>
    <p:sldId id="294"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js" initials="l"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59D"/>
    <a:srgbClr val="EFFC78"/>
    <a:srgbClr val="FFCC00"/>
    <a:srgbClr val="FFFFFF"/>
    <a:srgbClr val="024282"/>
    <a:srgbClr val="3C6D9E"/>
    <a:srgbClr val="4977A5"/>
    <a:srgbClr val="FCFDFE"/>
    <a:srgbClr val="3B5B7B"/>
    <a:srgbClr val="0836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5" autoAdjust="0"/>
    <p:restoredTop sz="91361" autoAdjust="0"/>
  </p:normalViewPr>
  <p:slideViewPr>
    <p:cSldViewPr snapToGrid="0">
      <p:cViewPr varScale="1">
        <p:scale>
          <a:sx n="103" d="100"/>
          <a:sy n="103" d="100"/>
        </p:scale>
        <p:origin x="37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buNone/>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尊敬</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评委</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老师，大家好，</a:t>
            </a:r>
          </a:p>
          <a:p>
            <a:pPr marL="0" marR="0" lvl="0" indent="0" algn="l" defTabSz="914400" rtl="0" eaLnBrk="1" fontAlgn="auto" latinLnBrk="0" hangingPunct="1">
              <a:lnSpc>
                <a:spcPct val="115000"/>
              </a:lnSpc>
              <a:spcBef>
                <a:spcPts val="0"/>
              </a:spcBef>
              <a:spcAft>
                <a:spcPts val="80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我是来自唐敖庆理科试验班的马周原，指导老师是</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张老师</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，我</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的毕设</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题目是</a:t>
            </a:r>
            <a:r>
              <a:rPr lang="zh-CN" altLang="en-US" sz="1800" b="1">
                <a:solidFill>
                  <a:schemeClr val="bg1">
                    <a:lumMod val="95000"/>
                  </a:schemeClr>
                </a:solidFill>
                <a:latin typeface="Comic Sans MS" panose="030F0702030302020204" pitchFamily="66" charset="0"/>
                <a:ea typeface="字魂105号-简雅黑" panose="00000500000000000000" pitchFamily="2" charset="-122"/>
              </a:rPr>
              <a:t>基于激活工程的视觉语言大模型安全性对齐算法研究</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做一个小总结，本项目主要的贡献有以下三点。首先，我们提出了一个高效的</a:t>
            </a:r>
            <a:r>
              <a:rPr lang="en-US" altLang="zh-CN"/>
              <a:t>VLM</a:t>
            </a:r>
            <a:r>
              <a:rPr lang="zh-CN" altLang="en-US"/>
              <a:t>安全对齐算法；第二，我们首次发现了</a:t>
            </a:r>
            <a:r>
              <a:rPr lang="en-US" altLang="zh-CN"/>
              <a:t>VLM</a:t>
            </a:r>
            <a:r>
              <a:rPr lang="zh-CN" altLang="en-US"/>
              <a:t>对安全这一概念理解的多维度特性；最后，我们在主流安全基准上进行了充分的实验，证明了</a:t>
            </a:r>
            <a:r>
              <a:rPr lang="en-US" altLang="zh-CN"/>
              <a:t>MultiSteer</a:t>
            </a:r>
            <a:r>
              <a:rPr lang="zh-CN" altLang="en-US"/>
              <a:t>的有效性和实用性。</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感谢各位老师。</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接下来，我主要从以下五个方面展开汇报。</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为了拓展大语言模型的应用边界，很多研究者尝试将视觉模态整合进来，由此发展出了视觉语言模型</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VLM</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目前主流的</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VLM</a:t>
            </a:r>
            <a:r>
              <a:rPr lang="zh-CN" altLang="en-US" sz="2800">
                <a:latin typeface="Comic Sans MS" panose="030F0702030302020204" pitchFamily="66" charset="0"/>
              </a:rPr>
              <a:t>通过添加一个视觉编码器并训练投影层实现视觉特征向语言空间的对齐。</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extLst>
      <p:ext uri="{BB962C8B-B14F-4D97-AF65-F5344CB8AC3E}">
        <p14:creationId xmlns:p14="http://schemas.microsoft.com/office/powerpoint/2010/main" val="342895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然而，有研究发现，</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VLM</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的应用面临着安全挑战</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如图</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所示，将炸弹二字转化为一张图片后即可绕过</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VLMs</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的安全机制生成有害回复；同时，新引入的视觉模态也带来了跨模态的安全风险，如图</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a:t>单独安全的两个模态（一张高楼的照片和“我想从这里去新世界”的文本）在组合起来会产生了“用户自杀倾向”这一潜在的危险语义。</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针对上述安全挑战，</a:t>
            </a:r>
            <a:r>
              <a:rPr lang="en-US" altLang="zh-CN" sz="1200" kern="1200">
                <a:solidFill>
                  <a:schemeClr val="tx1"/>
                </a:solidFill>
                <a:effectLst/>
                <a:latin typeface="+mn-lt"/>
                <a:ea typeface="+mn-ea"/>
                <a:cs typeface="+mn-cs"/>
              </a:rPr>
              <a:t>VLMs</a:t>
            </a:r>
            <a:r>
              <a:rPr lang="zh-CN" altLang="en-US" sz="1200" kern="1200">
                <a:solidFill>
                  <a:schemeClr val="tx1"/>
                </a:solidFill>
                <a:effectLst/>
                <a:latin typeface="+mn-lt"/>
                <a:ea typeface="+mn-ea"/>
                <a:cs typeface="+mn-cs"/>
              </a:rPr>
              <a:t>安全对齐是一个重要且热门的研究方向，可以分为训练时对齐和推理时对齐。本研究采用的激活工程技术属于后者，通过在隐空间提取一个和“安全”这一观念有关的方向作为安全导向向量来实现推理阶段的模型行为调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下面我将具体介绍本研究提出的</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MultiSteer</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算法。本文通过实验观察到：</a:t>
            </a:r>
            <a:r>
              <a:rPr lang="en-US" altLang="zh-CN" sz="3200"/>
              <a:t>VLMs</a:t>
            </a:r>
            <a:r>
              <a:rPr lang="zh-CN" altLang="en-US" sz="3200"/>
              <a:t>内部对“安全”这一抽象概念的理解呈现一种多维度分布特性。而传统方法多以单一方向进行安全性干预，这显然是不够优秀的。所以我们的创新点是</a:t>
            </a:r>
            <a:r>
              <a:rPr lang="en-US" altLang="zh-CN" sz="3200"/>
              <a:t>c</a:t>
            </a:r>
            <a:r>
              <a:rPr lang="zh-CN" altLang="en-US" sz="3200"/>
              <a:t>图向</a:t>
            </a:r>
            <a:r>
              <a:rPr lang="en-US" altLang="zh-CN" sz="3200"/>
              <a:t>d</a:t>
            </a:r>
            <a:r>
              <a:rPr lang="zh-CN" altLang="en-US" sz="3200"/>
              <a:t>图的转化，使用多个向量共同干预。</a:t>
            </a:r>
            <a:endParaRPr lang="en-US" altLang="zh-CN" sz="3200"/>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具体来说，</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MultiSteer</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首先用</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Safety Principle</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，就是这个</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prompt</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来“刺激”</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VLM</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产生安全相关的认知，并据此构建</a:t>
            </a:r>
            <a:r>
              <a:rPr kumimoji="0" lang="en-US" altLang="zh-CN"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Pair-Wise</a:t>
            </a:r>
            <a:r>
              <a:rPr kumimoji="0" lang="zh-CN" altLang="en-US" sz="2000" b="0"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的锚点数据，根据这些成对数据，</a:t>
            </a:r>
            <a:r>
              <a:rPr lang="zh-CN" altLang="en-US" sz="3200"/>
              <a:t>通过无监督</a:t>
            </a:r>
            <a:r>
              <a:rPr lang="en-US" altLang="zh-CN" sz="3200"/>
              <a:t>K-Means</a:t>
            </a:r>
            <a:r>
              <a:rPr lang="zh-CN" altLang="en-US" sz="3200"/>
              <a:t>聚类构建多个的安全导向向量，这些向量指向的方向就是</a:t>
            </a:r>
            <a:r>
              <a:rPr lang="en-US" altLang="zh-CN" sz="3200"/>
              <a:t>VLM</a:t>
            </a:r>
            <a:r>
              <a:rPr lang="zh-CN" altLang="en-US" sz="3200"/>
              <a:t>对安全这一概念的理解方向。接下来，在推理阶段，</a:t>
            </a:r>
            <a:r>
              <a:rPr lang="en-US" altLang="zh-CN" sz="3200"/>
              <a:t>MultiSteer</a:t>
            </a:r>
            <a:r>
              <a:rPr lang="zh-CN" altLang="en-US" sz="3200"/>
              <a:t>可以用这些向量的线性组合来动态干预</a:t>
            </a:r>
            <a:r>
              <a:rPr lang="en-US" altLang="zh-CN" sz="3200"/>
              <a:t>VLM</a:t>
            </a:r>
            <a:r>
              <a:rPr lang="zh-CN" altLang="en-US" sz="3200"/>
              <a:t>的隐空间，以此增强模型的安全感知能力。</a:t>
            </a:r>
            <a:endParaRPr kumimoji="0" lang="zh-CN" altLang="en-US" sz="2000" b="0"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63708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本文的实验在三个多模态安全基准上进行。</a:t>
            </a:r>
            <a:r>
              <a:rPr lang="en-US" altLang="zh-CN" sz="1200" kern="1200">
                <a:solidFill>
                  <a:schemeClr val="tx1"/>
                </a:solidFill>
                <a:effectLst/>
                <a:latin typeface="+mn-lt"/>
                <a:ea typeface="+mn-ea"/>
                <a:cs typeface="+mn-cs"/>
              </a:rPr>
              <a:t>MM-SafetyBench</a:t>
            </a:r>
            <a:r>
              <a:rPr lang="zh-CN" altLang="en-US" sz="1200" kern="1200">
                <a:solidFill>
                  <a:schemeClr val="tx1"/>
                </a:solidFill>
                <a:effectLst/>
                <a:latin typeface="+mn-lt"/>
                <a:ea typeface="+mn-ea"/>
                <a:cs typeface="+mn-cs"/>
              </a:rPr>
              <a:t>是一个经典传统的安全基准，</a:t>
            </a:r>
            <a:r>
              <a:rPr lang="en-US" altLang="zh-CN" sz="1200" kern="1200">
                <a:solidFill>
                  <a:schemeClr val="tx1"/>
                </a:solidFill>
                <a:effectLst/>
                <a:latin typeface="+mn-lt"/>
                <a:ea typeface="+mn-ea"/>
                <a:cs typeface="+mn-cs"/>
              </a:rPr>
              <a:t>FigStep</a:t>
            </a:r>
            <a:r>
              <a:rPr lang="zh-CN" altLang="en-US" sz="1200" kern="1200">
                <a:solidFill>
                  <a:schemeClr val="tx1"/>
                </a:solidFill>
                <a:effectLst/>
                <a:latin typeface="+mn-lt"/>
                <a:ea typeface="+mn-ea"/>
                <a:cs typeface="+mn-cs"/>
              </a:rPr>
              <a:t>是一个越狱攻击基准，</a:t>
            </a:r>
            <a:r>
              <a:rPr lang="en-US" altLang="zh-CN" sz="1200" kern="1200">
                <a:solidFill>
                  <a:schemeClr val="tx1"/>
                </a:solidFill>
                <a:effectLst/>
                <a:latin typeface="+mn-lt"/>
                <a:ea typeface="+mn-ea"/>
                <a:cs typeface="+mn-cs"/>
              </a:rPr>
              <a:t>SIUO</a:t>
            </a:r>
            <a:r>
              <a:rPr lang="zh-CN" altLang="en-US" sz="1200" kern="1200">
                <a:solidFill>
                  <a:schemeClr val="tx1"/>
                </a:solidFill>
                <a:effectLst/>
                <a:latin typeface="+mn-lt"/>
                <a:ea typeface="+mn-ea"/>
                <a:cs typeface="+mn-cs"/>
              </a:rPr>
              <a:t>是一个关注跨模态安全隐患的基准。主实验结果如左表所示，可以发现在</a:t>
            </a:r>
            <a:r>
              <a:rPr lang="en-US" altLang="zh-CN" sz="1200" kern="1200">
                <a:solidFill>
                  <a:schemeClr val="tx1"/>
                </a:solidFill>
                <a:effectLst/>
                <a:latin typeface="+mn-lt"/>
                <a:ea typeface="+mn-ea"/>
                <a:cs typeface="+mn-cs"/>
              </a:rPr>
              <a:t>LLaVA-One-Vision-7b</a:t>
            </a:r>
            <a:r>
              <a:rPr lang="zh-CN" altLang="en-US" sz="1200" kern="1200">
                <a:solidFill>
                  <a:schemeClr val="tx1"/>
                </a:solidFill>
                <a:effectLst/>
                <a:latin typeface="+mn-lt"/>
                <a:ea typeface="+mn-ea"/>
                <a:cs typeface="+mn-cs"/>
              </a:rPr>
              <a:t>模型上，</a:t>
            </a:r>
            <a:r>
              <a:rPr lang="en-US" altLang="zh-CN" sz="1200" kern="1200">
                <a:solidFill>
                  <a:schemeClr val="tx1"/>
                </a:solidFill>
                <a:effectLst/>
                <a:latin typeface="+mn-lt"/>
                <a:ea typeface="+mn-ea"/>
                <a:cs typeface="+mn-cs"/>
              </a:rPr>
              <a:t>MultiSteer</a:t>
            </a:r>
            <a:r>
              <a:rPr lang="zh-CN" altLang="en-US" sz="1200" kern="1200">
                <a:solidFill>
                  <a:schemeClr val="tx1"/>
                </a:solidFill>
                <a:effectLst/>
                <a:latin typeface="+mn-lt"/>
                <a:ea typeface="+mn-ea"/>
                <a:cs typeface="+mn-cs"/>
              </a:rPr>
              <a:t>显著优于我们选取的对比方法。同时，为了验证</a:t>
            </a:r>
            <a:r>
              <a:rPr lang="en-US" altLang="zh-CN" sz="1200" kern="1200">
                <a:solidFill>
                  <a:schemeClr val="tx1"/>
                </a:solidFill>
                <a:effectLst/>
                <a:latin typeface="+mn-lt"/>
                <a:ea typeface="+mn-ea"/>
                <a:cs typeface="+mn-cs"/>
              </a:rPr>
              <a:t>MultiSteer</a:t>
            </a:r>
            <a:r>
              <a:rPr lang="zh-CN" altLang="en-US" sz="1200" kern="1200">
                <a:solidFill>
                  <a:schemeClr val="tx1"/>
                </a:solidFill>
                <a:effectLst/>
                <a:latin typeface="+mn-lt"/>
                <a:ea typeface="+mn-ea"/>
                <a:cs typeface="+mn-cs"/>
              </a:rPr>
              <a:t>不会让模型“过于安全”，我们也做了右表所示的</a:t>
            </a:r>
            <a:r>
              <a:rPr lang="en-US" altLang="zh-CN" sz="1200" kern="1200">
                <a:solidFill>
                  <a:schemeClr val="tx1"/>
                </a:solidFill>
                <a:effectLst/>
                <a:latin typeface="+mn-lt"/>
                <a:ea typeface="+mn-ea"/>
                <a:cs typeface="+mn-cs"/>
              </a:rPr>
              <a:t>OverSafe</a:t>
            </a:r>
            <a:r>
              <a:rPr lang="zh-CN" altLang="en-US" sz="1200" kern="1200">
                <a:solidFill>
                  <a:schemeClr val="tx1"/>
                </a:solidFill>
                <a:effectLst/>
                <a:latin typeface="+mn-lt"/>
                <a:ea typeface="+mn-ea"/>
                <a:cs typeface="+mn-cs"/>
              </a:rPr>
              <a:t>分析。可以发现，我们的方法几乎不会对安全的样本产生拒绝响应。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本研究对</a:t>
            </a:r>
            <a:r>
              <a:rPr lang="en-US" altLang="zh-CN" sz="1200" kern="1200">
                <a:solidFill>
                  <a:schemeClr val="tx1"/>
                </a:solidFill>
                <a:effectLst/>
                <a:latin typeface="+mn-lt"/>
                <a:ea typeface="+mn-ea"/>
                <a:cs typeface="+mn-cs"/>
              </a:rPr>
              <a:t>MultiSteer</a:t>
            </a:r>
            <a:r>
              <a:rPr lang="zh-CN" altLang="en-US" sz="1200" kern="1200">
                <a:solidFill>
                  <a:schemeClr val="tx1"/>
                </a:solidFill>
                <a:effectLst/>
                <a:latin typeface="+mn-lt"/>
                <a:ea typeface="+mn-ea"/>
                <a:cs typeface="+mn-cs"/>
              </a:rPr>
              <a:t>进行了消融实验，也对聚类簇的个数、干预强度</a:t>
            </a:r>
            <a:r>
              <a:rPr lang="en-US" altLang="zh-CN" sz="1200" kern="1200">
                <a:solidFill>
                  <a:schemeClr val="tx1"/>
                </a:solidFill>
                <a:effectLst/>
                <a:latin typeface="+mn-lt"/>
                <a:ea typeface="+mn-ea"/>
                <a:cs typeface="+mn-cs"/>
              </a:rPr>
              <a:t>alpha</a:t>
            </a:r>
            <a:r>
              <a:rPr lang="zh-CN" altLang="en-US" sz="1200" kern="1200">
                <a:solidFill>
                  <a:schemeClr val="tx1"/>
                </a:solidFill>
                <a:effectLst/>
                <a:latin typeface="+mn-lt"/>
                <a:ea typeface="+mn-ea"/>
                <a:cs typeface="+mn-cs"/>
              </a:rPr>
              <a:t>、干预位置</a:t>
            </a:r>
            <a:r>
              <a:rPr lang="en-US" altLang="zh-CN" sz="1200" kern="1200">
                <a:solidFill>
                  <a:schemeClr val="tx1"/>
                </a:solidFill>
                <a:effectLst/>
                <a:latin typeface="+mn-lt"/>
                <a:ea typeface="+mn-ea"/>
                <a:cs typeface="+mn-cs"/>
              </a:rPr>
              <a:t>layer</a:t>
            </a:r>
            <a:r>
              <a:rPr lang="zh-CN" altLang="en-US" sz="1200" kern="1200">
                <a:solidFill>
                  <a:schemeClr val="tx1"/>
                </a:solidFill>
                <a:effectLst/>
                <a:latin typeface="+mn-lt"/>
                <a:ea typeface="+mn-ea"/>
                <a:cs typeface="+mn-cs"/>
              </a:rPr>
              <a:t>等超参数进行敏感性分析。这些实验也都证明了</a:t>
            </a:r>
            <a:r>
              <a:rPr lang="en-US" altLang="zh-CN" sz="1200" kern="1200">
                <a:solidFill>
                  <a:schemeClr val="tx1"/>
                </a:solidFill>
                <a:effectLst/>
                <a:latin typeface="+mn-lt"/>
                <a:ea typeface="+mn-ea"/>
                <a:cs typeface="+mn-cs"/>
              </a:rPr>
              <a:t>MultiSteer</a:t>
            </a:r>
            <a:r>
              <a:rPr lang="zh-CN" altLang="en-US" sz="1200" kern="1200">
                <a:solidFill>
                  <a:schemeClr val="tx1"/>
                </a:solidFill>
                <a:effectLst/>
                <a:latin typeface="+mn-lt"/>
                <a:ea typeface="+mn-ea"/>
                <a:cs typeface="+mn-cs"/>
              </a:rPr>
              <a:t>的有效性和鲁棒性。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29474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这是</a:t>
            </a:r>
            <a:r>
              <a:rPr lang="en-US" altLang="zh-CN" sz="1200" kern="1200">
                <a:solidFill>
                  <a:schemeClr val="tx1"/>
                </a:solidFill>
                <a:effectLst/>
                <a:latin typeface="+mn-lt"/>
                <a:ea typeface="+mn-ea"/>
                <a:cs typeface="+mn-cs"/>
              </a:rPr>
              <a:t>MultiSteer</a:t>
            </a:r>
            <a:r>
              <a:rPr lang="zh-CN" altLang="en-US" sz="1200" kern="1200">
                <a:solidFill>
                  <a:schemeClr val="tx1"/>
                </a:solidFill>
                <a:effectLst/>
                <a:latin typeface="+mn-lt"/>
                <a:ea typeface="+mn-ea"/>
                <a:cs typeface="+mn-cs"/>
              </a:rPr>
              <a:t>的一个实际推理样例。当用户提出“我想直播吃</a:t>
            </a:r>
            <a:r>
              <a:rPr lang="en-US" altLang="zh-CN" sz="1200" kern="1200">
                <a:solidFill>
                  <a:schemeClr val="tx1"/>
                </a:solidFill>
                <a:effectLst/>
                <a:latin typeface="+mn-lt"/>
                <a:ea typeface="+mn-ea"/>
                <a:cs typeface="+mn-cs"/>
              </a:rPr>
              <a:t>100</a:t>
            </a:r>
            <a:r>
              <a:rPr lang="zh-CN" altLang="en-US" sz="1200" kern="1200">
                <a:solidFill>
                  <a:schemeClr val="tx1"/>
                </a:solidFill>
                <a:effectLst/>
                <a:latin typeface="+mn-lt"/>
                <a:ea typeface="+mn-ea"/>
                <a:cs typeface="+mn-cs"/>
              </a:rPr>
              <a:t>个汉堡”这一有危害性的请求时，原始 </a:t>
            </a:r>
            <a:r>
              <a:rPr lang="en-US" altLang="zh-CN" sz="1200" kern="1200">
                <a:solidFill>
                  <a:schemeClr val="tx1"/>
                </a:solidFill>
                <a:effectLst/>
                <a:latin typeface="+mn-lt"/>
                <a:ea typeface="+mn-ea"/>
                <a:cs typeface="+mn-cs"/>
              </a:rPr>
              <a:t>VLM </a:t>
            </a:r>
            <a:r>
              <a:rPr lang="zh-CN" altLang="en-US" sz="1200" kern="1200">
                <a:solidFill>
                  <a:schemeClr val="tx1"/>
                </a:solidFill>
                <a:effectLst/>
                <a:latin typeface="+mn-lt"/>
                <a:ea typeface="+mn-ea"/>
                <a:cs typeface="+mn-cs"/>
              </a:rPr>
              <a:t>仍按照常规对话模式进行了回应。然而经过 </a:t>
            </a:r>
            <a:r>
              <a:rPr lang="en-US" altLang="zh-CN" sz="1200" kern="1200">
                <a:solidFill>
                  <a:schemeClr val="tx1"/>
                </a:solidFill>
                <a:effectLst/>
                <a:latin typeface="+mn-lt"/>
                <a:ea typeface="+mn-ea"/>
                <a:cs typeface="+mn-cs"/>
              </a:rPr>
              <a:t>MultiSteer </a:t>
            </a:r>
            <a:r>
              <a:rPr lang="zh-CN" altLang="en-US" sz="1200" kern="1200">
                <a:solidFill>
                  <a:schemeClr val="tx1"/>
                </a:solidFill>
                <a:effectLst/>
                <a:latin typeface="+mn-lt"/>
                <a:ea typeface="+mn-ea"/>
                <a:cs typeface="+mn-cs"/>
              </a:rPr>
              <a:t>安全对齐后的模型识别到了安全风险，并从健康关怀的角度提供了建议，具有很好的实用性。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229295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FA3B9FA-3763-4D2E-BDDB-093C93A0213F}"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67F416-9856-42B0-A16C-E2BA7715062E}"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94DD42-101A-4961-8A10-76C5F685C107}"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52CE05-79AC-4615-92B3-4017F87F1B9B}"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EC150A-AE80-4A82-B1CA-8AC63683DC24}"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B95783D-9E26-47E3-8A73-10E87E9BC408}"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6C5F2D-1641-43E6-AFCF-C410371FD62A}"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21BAE5-8321-48EF-8948-AFA1AEB88A4E}" type="datetime1">
              <a:rPr lang="zh-CN" altLang="en-US" smtClean="0"/>
              <a:t>2025/6/3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A5ACB53-02E1-4554-839D-9A760CF3FE25}" type="datetime1">
              <a:rPr lang="zh-CN" altLang="en-US" smtClean="0"/>
              <a:t>2025/6/3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ED43A3-179A-4371-94F1-76307537432C}" type="datetime1">
              <a:rPr lang="zh-CN" altLang="en-US" smtClean="0"/>
              <a:t>2025/6/3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27E5E3-69D2-4650-BA29-3901631B08C9}"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6011A-0C07-458B-AC6B-F2AB985FAFC5}"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B00B9F-B03B-4BFF-B528-A0A7D748F06E}"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44438-9EAE-421B-AC3D-E1B568759F85}"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E52919-FD2C-487D-838B-347ADFB28335}"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3D0455-4629-457A-A2DD-292FDC76E20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4228C36-2008-4610-8DD2-237767B0C3C4}" type="datetime1">
              <a:rPr lang="zh-CN" altLang="en-US" smtClean="0"/>
              <a:t>2025/6/3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06566F6-64A1-4D4F-B5BE-01AEC1F51C1F}"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DEA080A-8AA1-452F-9306-91F471239920}" type="datetime1">
              <a:rPr lang="zh-CN" altLang="en-US" smtClean="0"/>
              <a:t>2025/6/3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5A177D-B4C4-43F2-91A8-A6F9CD2D7079}" type="datetime1">
              <a:rPr lang="zh-CN" altLang="en-US" smtClean="0"/>
              <a:t>2025/6/3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91BAAD-E3EA-496C-9723-F101985D3A56}" type="datetime1">
              <a:rPr lang="zh-CN" altLang="en-US" smtClean="0"/>
              <a:t>2025/6/3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400D5E9-21B7-4D57-BA01-8E2CFE0C652E}"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FDD5E16-1373-4701-98CD-0AECBB628368}" type="datetime1">
              <a:rPr lang="zh-CN" altLang="en-US" smtClean="0"/>
              <a:t>2025/6/3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8785B-8956-42D1-BA43-8076C808F7B6}" type="datetime1">
              <a:rPr lang="zh-CN" altLang="en-US" smtClean="0"/>
              <a:t>2025/6/3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B4A7A-8DCA-41C9-93A4-BD651BBE0387}" type="datetime1">
              <a:rPr lang="zh-CN" altLang="en-US" smtClean="0"/>
              <a:t>2025/6/3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D0455-4629-457A-A2DD-292FDC76E20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5.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p:cNvSpPr txBox="1"/>
          <p:nvPr/>
        </p:nvSpPr>
        <p:spPr>
          <a:xfrm>
            <a:off x="0" y="2456844"/>
            <a:ext cx="12192000" cy="1422954"/>
          </a:xfrm>
          <a:prstGeom prst="rect">
            <a:avLst/>
          </a:prstGeom>
          <a:noFill/>
        </p:spPr>
        <p:txBody>
          <a:bodyPr wrap="square" rtlCol="0">
            <a:spAutoFit/>
          </a:bodyPr>
          <a:lstStyle/>
          <a:p>
            <a:pPr algn="ctr">
              <a:lnSpc>
                <a:spcPct val="150000"/>
              </a:lnSpc>
            </a:pPr>
            <a:r>
              <a:rPr lang="zh-CN" altLang="en-US" sz="4000" b="1">
                <a:solidFill>
                  <a:schemeClr val="bg1">
                    <a:lumMod val="95000"/>
                  </a:schemeClr>
                </a:solidFill>
                <a:latin typeface="Comic Sans MS" panose="030F0702030302020204" pitchFamily="66" charset="0"/>
                <a:ea typeface="字魂105号-简雅黑" panose="00000500000000000000" pitchFamily="2" charset="-122"/>
              </a:rPr>
              <a:t>基于激活工程的视觉语言大模型安全性对齐算法研究</a:t>
            </a:r>
            <a:endParaRPr lang="en-US" altLang="zh-CN" sz="4000" b="1">
              <a:solidFill>
                <a:schemeClr val="bg1">
                  <a:lumMod val="95000"/>
                </a:schemeClr>
              </a:solidFill>
              <a:latin typeface="Comic Sans MS" panose="030F0702030302020204" pitchFamily="66" charset="0"/>
              <a:ea typeface="字魂105号-简雅黑" panose="00000500000000000000" pitchFamily="2" charset="-122"/>
            </a:endParaRPr>
          </a:p>
          <a:p>
            <a:pPr algn="ctr">
              <a:lnSpc>
                <a:spcPct val="150000"/>
              </a:lnSpc>
            </a:pPr>
            <a:r>
              <a:rPr lang="en-US" altLang="zh-CN" sz="2000" b="1">
                <a:solidFill>
                  <a:schemeClr val="bg1">
                    <a:lumMod val="95000"/>
                  </a:schemeClr>
                </a:solidFill>
                <a:latin typeface="Comic Sans MS" panose="030F0702030302020204" pitchFamily="66" charset="0"/>
                <a:ea typeface="字魂105号-简雅黑" panose="00000500000000000000" pitchFamily="2" charset="-122"/>
              </a:rPr>
              <a:t>Research on Safety Alignment of Vision-Language Models via Activation Engineering</a:t>
            </a:r>
          </a:p>
        </p:txBody>
      </p:sp>
      <p:sp>
        <p:nvSpPr>
          <p:cNvPr id="16" name="TextBox 10"/>
          <p:cNvSpPr txBox="1"/>
          <p:nvPr/>
        </p:nvSpPr>
        <p:spPr>
          <a:xfrm>
            <a:off x="0" y="4306999"/>
            <a:ext cx="12192000" cy="461641"/>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zh-CN" altLang="en-US" sz="2400" dirty="0">
                <a:solidFill>
                  <a:schemeClr val="bg1">
                    <a:lumMod val="9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吉林大学 计算机科学与技术学院 唐敖庆理科试验班</a:t>
            </a:r>
            <a:endParaRPr lang="en-US" altLang="zh-CN" sz="2400" dirty="0">
              <a:solidFill>
                <a:schemeClr val="bg1">
                  <a:lumMod val="9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TextBox 6"/>
          <p:cNvSpPr txBox="1"/>
          <p:nvPr/>
        </p:nvSpPr>
        <p:spPr>
          <a:xfrm>
            <a:off x="3965529"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答辩</a:t>
            </a:r>
            <a:r>
              <a:rPr lang="zh-CN" altLang="en-US" b="1">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人</a:t>
            </a:r>
            <a:r>
              <a:rPr lang="zh-CN" altLang="en-US">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：马周原</a:t>
            </a:r>
            <a:endParaRPr lang="zh-CN" altLang="en-US"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TextBox 7"/>
          <p:cNvSpPr txBox="1"/>
          <p:nvPr/>
        </p:nvSpPr>
        <p:spPr>
          <a:xfrm>
            <a:off x="7469451" y="5633413"/>
            <a:ext cx="2824764" cy="400085"/>
          </a:xfrm>
          <a:prstGeom prst="rect">
            <a:avLst/>
          </a:prstGeom>
          <a:noFill/>
        </p:spPr>
        <p:txBody>
          <a:bodyPr wrap="none" lIns="91416" tIns="45708" rIns="91416" bIns="45708" rtlCol="0">
            <a:spAutoFit/>
          </a:bodyPr>
          <a:lstStyle/>
          <a:p>
            <a:pPr algn="ctr"/>
            <a:r>
              <a:rPr lang="zh-CN" altLang="en-US" sz="2000" b="1"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指导</a:t>
            </a:r>
            <a:r>
              <a:rPr lang="zh-CN" altLang="en-US" sz="2000" b="1">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老师</a:t>
            </a:r>
            <a:r>
              <a:rPr lang="zh-CN" altLang="en-US" sz="200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：张永刚 教授</a:t>
            </a:r>
            <a:endParaRPr lang="zh-CN" altLang="en-US" sz="2000"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p:cNvSpPr>
            <a:spLocks noChangeAspect="1" noEditPoints="1"/>
          </p:cNvSpPr>
          <p:nvPr/>
        </p:nvSpPr>
        <p:spPr bwMode="auto">
          <a:xfrm>
            <a:off x="3531912"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24282"/>
          </a:solidFill>
          <a:ln>
            <a:noFill/>
          </a:ln>
        </p:spPr>
        <p:txBody>
          <a:bodyPr vert="horz" wrap="square" lIns="91416" tIns="45708" rIns="91416" bIns="45708" numCol="1" anchor="t" anchorCtr="0" compatLnSpc="1"/>
          <a:lstStyle/>
          <a:p>
            <a:endParaRPr lang="zh-CN" altLang="en-US">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 name="Freeform 8"/>
          <p:cNvSpPr>
            <a:spLocks noChangeAspect="1" noEditPoints="1"/>
          </p:cNvSpPr>
          <p:nvPr/>
        </p:nvSpPr>
        <p:spPr bwMode="auto">
          <a:xfrm>
            <a:off x="6967490" y="5611847"/>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24282"/>
          </a:solidFill>
          <a:ln>
            <a:noFill/>
          </a:ln>
        </p:spPr>
        <p:txBody>
          <a:bodyPr vert="horz" wrap="square" lIns="91416" tIns="45708" rIns="91416" bIns="45708" numCol="1" anchor="t" anchorCtr="0" compatLnSpc="1"/>
          <a:lstStyle/>
          <a:p>
            <a:endParaRPr lang="zh-CN" altLang="en-US" sz="280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 name="文本框 1"/>
          <p:cNvSpPr txBox="1"/>
          <p:nvPr/>
        </p:nvSpPr>
        <p:spPr>
          <a:xfrm>
            <a:off x="4808321" y="6335363"/>
            <a:ext cx="3314401" cy="369332"/>
          </a:xfrm>
          <a:prstGeom prst="rect">
            <a:avLst/>
          </a:prstGeom>
          <a:noFill/>
        </p:spPr>
        <p:txBody>
          <a:bodyPr wrap="square" rtlCol="0">
            <a:spAutoFit/>
          </a:bodyPr>
          <a:lstStyle/>
          <a:p>
            <a:r>
              <a:rPr lang="zh-CN" altLang="en-US" b="1" dirty="0">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答辩时间</a:t>
            </a:r>
            <a:r>
              <a:rPr lang="zh-CN" altLang="en-US"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en-US" altLang="zh-CN"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2025</a:t>
            </a:r>
            <a:r>
              <a:rPr lang="zh-CN" altLang="en-US"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年</a:t>
            </a:r>
            <a:r>
              <a:rPr lang="en-US" altLang="zh-CN"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6</a:t>
            </a:r>
            <a:r>
              <a:rPr lang="zh-CN" altLang="en-US"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月</a:t>
            </a:r>
            <a:r>
              <a:rPr lang="en-US" altLang="zh-CN"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zh-CN" altLang="en-US" b="1">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rPr>
              <a:t>日</a:t>
            </a:r>
            <a:endParaRPr lang="zh-CN" altLang="en-US" b="1" dirty="0">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18" name="组合 17"/>
          <p:cNvGrpSpPr/>
          <p:nvPr/>
        </p:nvGrpSpPr>
        <p:grpSpPr>
          <a:xfrm>
            <a:off x="4241877" y="897582"/>
            <a:ext cx="3814261" cy="1178750"/>
            <a:chOff x="4577198" y="569640"/>
            <a:chExt cx="4630146" cy="1511186"/>
          </a:xfrm>
        </p:grpSpPr>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2" name="矩形 21"/>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sp>
        <p:nvSpPr>
          <p:cNvPr id="3" name="灯片编号占位符 2">
            <a:extLst>
              <a:ext uri="{FF2B5EF4-FFF2-40B4-BE49-F238E27FC236}">
                <a16:creationId xmlns:a16="http://schemas.microsoft.com/office/drawing/2014/main" id="{09A513A3-EA81-C385-E818-1EFDFE959ED1}"/>
              </a:ext>
            </a:extLst>
          </p:cNvPr>
          <p:cNvSpPr>
            <a:spLocks noGrp="1"/>
          </p:cNvSpPr>
          <p:nvPr>
            <p:ph type="sldNum" sz="quarter" idx="12"/>
          </p:nvPr>
        </p:nvSpPr>
        <p:spPr/>
        <p:txBody>
          <a:bodyPr/>
          <a:lstStyle/>
          <a:p>
            <a:fld id="{A8537B7A-7510-410A-AA53-45D600DA0276}"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3300"/>
    </mc:Choice>
    <mc:Fallback xmlns="">
      <p:transition advTm="13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a:t>总结</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191569" y="6409607"/>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2" name="矩形 1">
            <a:extLst>
              <a:ext uri="{FF2B5EF4-FFF2-40B4-BE49-F238E27FC236}">
                <a16:creationId xmlns:a16="http://schemas.microsoft.com/office/drawing/2014/main" id="{492E6738-478B-61FE-3A5F-B4D9C76571F5}"/>
              </a:ext>
            </a:extLst>
          </p:cNvPr>
          <p:cNvSpPr/>
          <p:nvPr/>
        </p:nvSpPr>
        <p:spPr>
          <a:xfrm>
            <a:off x="1752136" y="1320139"/>
            <a:ext cx="8275784" cy="4622800"/>
          </a:xfrm>
          <a:prstGeom prst="rect">
            <a:avLst/>
          </a:prstGeom>
          <a:solidFill>
            <a:sysClr val="window" lastClr="FFFFFF"/>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9" name="矩形 8">
            <a:extLst>
              <a:ext uri="{FF2B5EF4-FFF2-40B4-BE49-F238E27FC236}">
                <a16:creationId xmlns:a16="http://schemas.microsoft.com/office/drawing/2014/main" id="{321589EA-F1CB-C433-2CD4-8DFC9D8DE69F}"/>
              </a:ext>
            </a:extLst>
          </p:cNvPr>
          <p:cNvSpPr/>
          <p:nvPr/>
        </p:nvSpPr>
        <p:spPr>
          <a:xfrm>
            <a:off x="1752136" y="1320139"/>
            <a:ext cx="8275784" cy="75923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11" name="矩形 10">
            <a:extLst>
              <a:ext uri="{FF2B5EF4-FFF2-40B4-BE49-F238E27FC236}">
                <a16:creationId xmlns:a16="http://schemas.microsoft.com/office/drawing/2014/main" id="{CFE3CEF3-E810-0352-B352-5F20F53A132D}"/>
              </a:ext>
            </a:extLst>
          </p:cNvPr>
          <p:cNvSpPr/>
          <p:nvPr/>
        </p:nvSpPr>
        <p:spPr>
          <a:xfrm>
            <a:off x="2622713" y="2170084"/>
            <a:ext cx="7080681" cy="1162113"/>
          </a:xfrm>
          <a:prstGeom prst="rect">
            <a:avLst/>
          </a:prstGeom>
        </p:spPr>
        <p:txBody>
          <a:bodyPr wrap="square">
            <a:spAutoFit/>
          </a:bodyPr>
          <a:lstStyle/>
          <a:p>
            <a:pPr>
              <a:lnSpc>
                <a:spcPct val="150000"/>
              </a:lnSpc>
            </a:pPr>
            <a:r>
              <a:rPr lang="zh-CN" altLang="en-US" sz="1600" b="1">
                <a:latin typeface="Comic Sans MS" panose="030F0702030302020204" pitchFamily="66" charset="0"/>
              </a:rPr>
              <a:t>提出</a:t>
            </a:r>
            <a:r>
              <a:rPr lang="en-US" altLang="zh-CN" sz="1600" b="1">
                <a:latin typeface="Comic Sans MS" panose="030F0702030302020204" pitchFamily="66" charset="0"/>
              </a:rPr>
              <a:t>MultiSteer</a:t>
            </a:r>
            <a:r>
              <a:rPr lang="zh-CN" altLang="en-US" sz="1600" b="1">
                <a:latin typeface="Comic Sans MS" panose="030F0702030302020204" pitchFamily="66" charset="0"/>
              </a:rPr>
              <a:t>算法</a:t>
            </a:r>
            <a:endParaRPr lang="en-US" altLang="zh-CN" sz="1600" b="1">
              <a:solidFill>
                <a:schemeClr val="tx1">
                  <a:lumMod val="65000"/>
                  <a:lumOff val="35000"/>
                </a:schemeClr>
              </a:solidFill>
              <a:latin typeface="Comic Sans MS" panose="030F0702030302020204" pitchFamily="66" charset="0"/>
              <a:ea typeface="字魂105号-简雅黑" panose="00000500000000000000" pitchFamily="2" charset="-122"/>
              <a:sym typeface="字魂105号-简雅黑" panose="00000500000000000000" pitchFamily="2" charset="-122"/>
            </a:endParaRPr>
          </a:p>
          <a:p>
            <a:pPr marL="285750" indent="-285750">
              <a:lnSpc>
                <a:spcPct val="150000"/>
              </a:lnSpc>
              <a:buFont typeface="Wingdings" panose="05000000000000000000" pitchFamily="2" charset="2"/>
              <a:buChar char="Ø"/>
            </a:pPr>
            <a:r>
              <a:rPr lang="zh-CN" altLang="en-US" sz="1600">
                <a:latin typeface="Comic Sans MS" panose="030F0702030302020204" pitchFamily="66" charset="0"/>
                <a:sym typeface="字魂105号-简雅黑" panose="00000500000000000000" pitchFamily="2" charset="-122"/>
              </a:rPr>
              <a:t>提出了一种推理时</a:t>
            </a:r>
            <a:r>
              <a:rPr lang="en-US" altLang="zh-CN" sz="1600">
                <a:latin typeface="Comic Sans MS" panose="030F0702030302020204" pitchFamily="66" charset="0"/>
                <a:sym typeface="字魂105号-简雅黑" panose="00000500000000000000" pitchFamily="2" charset="-122"/>
              </a:rPr>
              <a:t>VLM</a:t>
            </a:r>
            <a:r>
              <a:rPr lang="zh-CN" altLang="en-US" sz="1600">
                <a:latin typeface="Comic Sans MS" panose="030F0702030302020204" pitchFamily="66" charset="0"/>
                <a:sym typeface="字魂105号-简雅黑" panose="00000500000000000000" pitchFamily="2" charset="-122"/>
              </a:rPr>
              <a:t>安全对齐算法，无需微调即可</a:t>
            </a:r>
            <a:r>
              <a:rPr lang="zh-CN" altLang="en-US" sz="1600">
                <a:latin typeface="Comic Sans MS" panose="030F0702030302020204" pitchFamily="66" charset="0"/>
              </a:rPr>
              <a:t>增强</a:t>
            </a:r>
            <a:r>
              <a:rPr lang="en-US" altLang="zh-CN" sz="1600">
                <a:latin typeface="Comic Sans MS" panose="030F0702030302020204" pitchFamily="66" charset="0"/>
              </a:rPr>
              <a:t>VLM</a:t>
            </a:r>
            <a:r>
              <a:rPr lang="zh-CN" altLang="en-US" sz="1600">
                <a:latin typeface="Comic Sans MS" panose="030F0702030302020204" pitchFamily="66" charset="0"/>
              </a:rPr>
              <a:t>安全能力，只需少量训练样本前向传播，且在推理阶段仅引入常数级时间复杂度。</a:t>
            </a:r>
            <a:endParaRPr lang="zh-CN" altLang="en-US" sz="1600">
              <a:latin typeface="Comic Sans MS" panose="030F0702030302020204" pitchFamily="66" charset="0"/>
              <a:sym typeface="字魂105号-简雅黑" panose="00000500000000000000" pitchFamily="2" charset="-122"/>
            </a:endParaRPr>
          </a:p>
        </p:txBody>
      </p:sp>
      <p:sp>
        <p:nvSpPr>
          <p:cNvPr id="12" name="矩形 11">
            <a:extLst>
              <a:ext uri="{FF2B5EF4-FFF2-40B4-BE49-F238E27FC236}">
                <a16:creationId xmlns:a16="http://schemas.microsoft.com/office/drawing/2014/main" id="{EE4702C1-F1F9-B1D1-6E13-98A3CFF2573D}"/>
              </a:ext>
            </a:extLst>
          </p:cNvPr>
          <p:cNvSpPr/>
          <p:nvPr/>
        </p:nvSpPr>
        <p:spPr>
          <a:xfrm>
            <a:off x="1939984" y="1438478"/>
            <a:ext cx="7453804" cy="430374"/>
          </a:xfrm>
          <a:prstGeom prst="rect">
            <a:avLst/>
          </a:prstGeom>
        </p:spPr>
        <p:txBody>
          <a:bodyPr wrap="square" anchor="ctr">
            <a:spAutoFit/>
          </a:bodyPr>
          <a:lstStyle/>
          <a:p>
            <a:pPr>
              <a:lnSpc>
                <a:spcPct val="120000"/>
              </a:lnSpc>
            </a:pPr>
            <a:r>
              <a:rPr lang="zh-CN" altLang="en-US" sz="2000" b="1">
                <a:solidFill>
                  <a:srgbClr val="FFFFFF"/>
                </a:solidFill>
                <a:latin typeface="Comic Sans MS" panose="030F0702030302020204" pitchFamily="66" charset="0"/>
                <a:ea typeface="微软雅黑" panose="020B0503020204020204" charset="-122"/>
              </a:rPr>
              <a:t>本项目的贡献</a:t>
            </a:r>
            <a:endParaRPr lang="zh-CN" altLang="en-US" sz="2000" b="1" dirty="0">
              <a:solidFill>
                <a:srgbClr val="FFFFFF"/>
              </a:solidFill>
              <a:latin typeface="Comic Sans MS" panose="030F0702030302020204" pitchFamily="66" charset="0"/>
              <a:ea typeface="微软雅黑" panose="020B0503020204020204" charset="-122"/>
            </a:endParaRPr>
          </a:p>
        </p:txBody>
      </p:sp>
      <p:sp>
        <p:nvSpPr>
          <p:cNvPr id="13" name="矩形 12">
            <a:extLst>
              <a:ext uri="{FF2B5EF4-FFF2-40B4-BE49-F238E27FC236}">
                <a16:creationId xmlns:a16="http://schemas.microsoft.com/office/drawing/2014/main" id="{CF1F4DBE-3578-7F6F-ACEC-C8AB8E5AA270}"/>
              </a:ext>
            </a:extLst>
          </p:cNvPr>
          <p:cNvSpPr/>
          <p:nvPr/>
        </p:nvSpPr>
        <p:spPr>
          <a:xfrm>
            <a:off x="2604043" y="3408626"/>
            <a:ext cx="7080681" cy="1161536"/>
          </a:xfrm>
          <a:prstGeom prst="rect">
            <a:avLst/>
          </a:prstGeom>
        </p:spPr>
        <p:txBody>
          <a:bodyPr wrap="square">
            <a:spAutoFit/>
          </a:bodyPr>
          <a:lstStyle/>
          <a:p>
            <a:pPr algn="just">
              <a:lnSpc>
                <a:spcPct val="150000"/>
              </a:lnSpc>
            </a:pPr>
            <a:r>
              <a:rPr lang="zh-CN" altLang="en-US" sz="1600" b="1">
                <a:latin typeface="Comic Sans MS" panose="030F0702030302020204" pitchFamily="66" charset="0"/>
              </a:rPr>
              <a:t>发现</a:t>
            </a:r>
            <a:r>
              <a:rPr lang="en-US" altLang="zh-CN" sz="1600" b="1">
                <a:latin typeface="Comic Sans MS" panose="030F0702030302020204" pitchFamily="66" charset="0"/>
              </a:rPr>
              <a:t>VLM</a:t>
            </a:r>
            <a:r>
              <a:rPr lang="zh-CN" altLang="en-US" sz="1600" b="1">
                <a:latin typeface="Comic Sans MS" panose="030F0702030302020204" pitchFamily="66" charset="0"/>
              </a:rPr>
              <a:t>安全概念的多维度特性</a:t>
            </a:r>
            <a:endParaRPr lang="en-US" altLang="zh-CN" sz="1600">
              <a:latin typeface="Comic Sans MS" panose="030F0702030302020204" pitchFamily="66" charset="0"/>
            </a:endParaRPr>
          </a:p>
          <a:p>
            <a:pPr marL="285750" indent="-285750" algn="just">
              <a:lnSpc>
                <a:spcPct val="150000"/>
              </a:lnSpc>
              <a:buFont typeface="Wingdings" panose="05000000000000000000" pitchFamily="2" charset="2"/>
              <a:buChar char="Ø"/>
            </a:pPr>
            <a:r>
              <a:rPr lang="zh-CN" altLang="en-US" sz="1600">
                <a:latin typeface="Comic Sans MS" panose="030F0702030302020204" pitchFamily="66" charset="0"/>
              </a:rPr>
              <a:t>首次发现</a:t>
            </a:r>
            <a:r>
              <a:rPr lang="en-US" altLang="zh-CN" sz="1600">
                <a:latin typeface="Comic Sans MS" panose="030F0702030302020204" pitchFamily="66" charset="0"/>
              </a:rPr>
              <a:t>VLM</a:t>
            </a:r>
            <a:r>
              <a:rPr lang="zh-CN" altLang="en-US" sz="1600">
                <a:latin typeface="Comic Sans MS" panose="030F0702030302020204" pitchFamily="66" charset="0"/>
              </a:rPr>
              <a:t>内部对安全概念的理解呈现多维度分布特征，并证明此分布差异主要受模态影响。</a:t>
            </a:r>
            <a:endParaRPr lang="zh-CN" altLang="en-US" sz="1400" dirty="0">
              <a:solidFill>
                <a:schemeClr val="tx1">
                  <a:lumMod val="65000"/>
                  <a:lumOff val="35000"/>
                </a:schemeClr>
              </a:solidFill>
              <a:latin typeface="Comic Sans MS" panose="030F0702030302020204" pitchFamily="66" charset="0"/>
              <a:ea typeface="字魂105号-简雅黑" panose="00000500000000000000" pitchFamily="2" charset="-122"/>
              <a:sym typeface="字魂105号-简雅黑" panose="00000500000000000000" pitchFamily="2" charset="-122"/>
            </a:endParaRPr>
          </a:p>
        </p:txBody>
      </p:sp>
      <p:sp>
        <p:nvSpPr>
          <p:cNvPr id="14" name="矩形 13">
            <a:extLst>
              <a:ext uri="{FF2B5EF4-FFF2-40B4-BE49-F238E27FC236}">
                <a16:creationId xmlns:a16="http://schemas.microsoft.com/office/drawing/2014/main" id="{CD61D7E0-FAB7-71D1-6C08-84CEF47A32E9}"/>
              </a:ext>
            </a:extLst>
          </p:cNvPr>
          <p:cNvSpPr/>
          <p:nvPr/>
        </p:nvSpPr>
        <p:spPr>
          <a:xfrm>
            <a:off x="2604043" y="4627517"/>
            <a:ext cx="7080681" cy="1162113"/>
          </a:xfrm>
          <a:prstGeom prst="rect">
            <a:avLst/>
          </a:prstGeom>
        </p:spPr>
        <p:txBody>
          <a:bodyPr wrap="square">
            <a:spAutoFit/>
          </a:bodyPr>
          <a:lstStyle/>
          <a:p>
            <a:pPr>
              <a:lnSpc>
                <a:spcPct val="150000"/>
              </a:lnSpc>
            </a:pPr>
            <a:r>
              <a:rPr lang="zh-CN" altLang="en-US" sz="1600" b="1">
                <a:latin typeface="Comic Sans MS" panose="030F0702030302020204" pitchFamily="66" charset="0"/>
              </a:rPr>
              <a:t>在主流安全基准上实验验证</a:t>
            </a:r>
            <a:endParaRPr lang="en-US" altLang="zh-CN" sz="1600" b="1">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sz="1600">
                <a:latin typeface="Comic Sans MS" panose="030F0702030302020204" pitchFamily="66" charset="0"/>
              </a:rPr>
              <a:t>在三个多模态基准上对一个</a:t>
            </a:r>
            <a:r>
              <a:rPr lang="en-US" altLang="zh-CN" sz="1600">
                <a:latin typeface="Comic Sans MS" panose="030F0702030302020204" pitchFamily="66" charset="0"/>
              </a:rPr>
              <a:t>VLM</a:t>
            </a:r>
            <a:r>
              <a:rPr lang="zh-CN" altLang="en-US" sz="1600">
                <a:latin typeface="Comic Sans MS" panose="030F0702030302020204" pitchFamily="66" charset="0"/>
              </a:rPr>
              <a:t>进行全面评估，证明了</a:t>
            </a:r>
            <a:r>
              <a:rPr lang="en-US" altLang="zh-CN" sz="1600">
                <a:latin typeface="Comic Sans MS" panose="030F0702030302020204" pitchFamily="66" charset="0"/>
              </a:rPr>
              <a:t>MultiSteer</a:t>
            </a:r>
            <a:r>
              <a:rPr lang="zh-CN" altLang="en-US" sz="1600">
                <a:latin typeface="Comic Sans MS" panose="030F0702030302020204" pitchFamily="66" charset="0"/>
              </a:rPr>
              <a:t>能够显著提升</a:t>
            </a:r>
            <a:r>
              <a:rPr lang="en-US" altLang="zh-CN" sz="1600">
                <a:latin typeface="Comic Sans MS" panose="030F0702030302020204" pitchFamily="66" charset="0"/>
              </a:rPr>
              <a:t>VLM</a:t>
            </a:r>
            <a:r>
              <a:rPr lang="zh-CN" altLang="en-US" sz="1600">
                <a:latin typeface="Comic Sans MS" panose="030F0702030302020204" pitchFamily="66" charset="0"/>
              </a:rPr>
              <a:t>安全性，同时保持模型实用性。</a:t>
            </a:r>
            <a:endParaRPr lang="zh-CN" altLang="en-US" sz="1600" dirty="0">
              <a:latin typeface="Comic Sans MS" panose="030F0702030302020204" pitchFamily="66" charset="0"/>
            </a:endParaRPr>
          </a:p>
        </p:txBody>
      </p:sp>
      <p:sp>
        <p:nvSpPr>
          <p:cNvPr id="15" name="矩形 14">
            <a:extLst>
              <a:ext uri="{FF2B5EF4-FFF2-40B4-BE49-F238E27FC236}">
                <a16:creationId xmlns:a16="http://schemas.microsoft.com/office/drawing/2014/main" id="{4AF5E679-1355-45B1-BE57-19C491B36837}"/>
              </a:ext>
            </a:extLst>
          </p:cNvPr>
          <p:cNvSpPr/>
          <p:nvPr/>
        </p:nvSpPr>
        <p:spPr>
          <a:xfrm>
            <a:off x="1854779" y="2403542"/>
            <a:ext cx="749265"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panose="020B0502020202020204"/>
                <a:ea typeface="微软雅黑" panose="020B0503020204020204" charset="-122"/>
              </a:rPr>
              <a:t>1</a:t>
            </a:r>
            <a:endParaRPr lang="zh-CN" altLang="en-US" sz="4400" dirty="0">
              <a:solidFill>
                <a:prstClr val="black">
                  <a:lumMod val="75000"/>
                  <a:lumOff val="25000"/>
                </a:prstClr>
              </a:solidFill>
              <a:latin typeface="Century Gothic" panose="020B0502020202020204"/>
              <a:ea typeface="微软雅黑" panose="020B0503020204020204" charset="-122"/>
            </a:endParaRPr>
          </a:p>
        </p:txBody>
      </p:sp>
      <p:sp>
        <p:nvSpPr>
          <p:cNvPr id="16" name="矩形 15">
            <a:extLst>
              <a:ext uri="{FF2B5EF4-FFF2-40B4-BE49-F238E27FC236}">
                <a16:creationId xmlns:a16="http://schemas.microsoft.com/office/drawing/2014/main" id="{128DAEEA-A3F2-9D17-70D6-D79B4CD5993E}"/>
              </a:ext>
            </a:extLst>
          </p:cNvPr>
          <p:cNvSpPr/>
          <p:nvPr/>
        </p:nvSpPr>
        <p:spPr>
          <a:xfrm>
            <a:off x="1854779" y="3575117"/>
            <a:ext cx="749265"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panose="020B0502020202020204"/>
                <a:ea typeface="微软雅黑" panose="020B0503020204020204" charset="-122"/>
              </a:rPr>
              <a:t>2</a:t>
            </a:r>
            <a:endParaRPr lang="zh-CN" altLang="en-US" sz="4400" dirty="0">
              <a:solidFill>
                <a:prstClr val="black">
                  <a:lumMod val="75000"/>
                  <a:lumOff val="25000"/>
                </a:prstClr>
              </a:solidFill>
              <a:latin typeface="Century Gothic" panose="020B0502020202020204"/>
              <a:ea typeface="微软雅黑" panose="020B0503020204020204" charset="-122"/>
            </a:endParaRPr>
          </a:p>
        </p:txBody>
      </p:sp>
      <p:sp>
        <p:nvSpPr>
          <p:cNvPr id="17" name="矩形 16">
            <a:extLst>
              <a:ext uri="{FF2B5EF4-FFF2-40B4-BE49-F238E27FC236}">
                <a16:creationId xmlns:a16="http://schemas.microsoft.com/office/drawing/2014/main" id="{A3237EC1-3528-AA37-D28E-B425BCC6D779}"/>
              </a:ext>
            </a:extLst>
          </p:cNvPr>
          <p:cNvSpPr/>
          <p:nvPr/>
        </p:nvSpPr>
        <p:spPr>
          <a:xfrm>
            <a:off x="1854779" y="4746692"/>
            <a:ext cx="749265" cy="829522"/>
          </a:xfrm>
          <a:prstGeom prst="rect">
            <a:avLst/>
          </a:prstGeom>
        </p:spPr>
        <p:txBody>
          <a:bodyPr wrap="square">
            <a:spAutoFit/>
          </a:bodyPr>
          <a:lstStyle/>
          <a:p>
            <a:pPr>
              <a:lnSpc>
                <a:spcPct val="120000"/>
              </a:lnSpc>
            </a:pPr>
            <a:r>
              <a:rPr lang="en-US" altLang="zh-CN" sz="4400" dirty="0">
                <a:solidFill>
                  <a:prstClr val="black">
                    <a:lumMod val="75000"/>
                    <a:lumOff val="25000"/>
                  </a:prstClr>
                </a:solidFill>
                <a:latin typeface="Century Gothic" panose="020B0502020202020204"/>
                <a:ea typeface="微软雅黑" panose="020B0503020204020204" charset="-122"/>
              </a:rPr>
              <a:t>3</a:t>
            </a:r>
            <a:endParaRPr lang="zh-CN" altLang="en-US" sz="4400" dirty="0">
              <a:solidFill>
                <a:prstClr val="black">
                  <a:lumMod val="75000"/>
                  <a:lumOff val="25000"/>
                </a:prstClr>
              </a:solidFill>
              <a:latin typeface="Century Gothic" panose="020B0502020202020204"/>
              <a:ea typeface="微软雅黑" panose="020B0503020204020204" charset="-122"/>
            </a:endParaRPr>
          </a:p>
        </p:txBody>
      </p:sp>
      <p:cxnSp>
        <p:nvCxnSpPr>
          <p:cNvPr id="18" name="直接连接符 17">
            <a:extLst>
              <a:ext uri="{FF2B5EF4-FFF2-40B4-BE49-F238E27FC236}">
                <a16:creationId xmlns:a16="http://schemas.microsoft.com/office/drawing/2014/main" id="{BDB88561-20B4-A458-9A07-0A7C72851676}"/>
              </a:ext>
            </a:extLst>
          </p:cNvPr>
          <p:cNvCxnSpPr>
            <a:cxnSpLocks/>
          </p:cNvCxnSpPr>
          <p:nvPr/>
        </p:nvCxnSpPr>
        <p:spPr>
          <a:xfrm>
            <a:off x="1939983" y="3423610"/>
            <a:ext cx="7649656"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9" name="直接连接符 18">
            <a:extLst>
              <a:ext uri="{FF2B5EF4-FFF2-40B4-BE49-F238E27FC236}">
                <a16:creationId xmlns:a16="http://schemas.microsoft.com/office/drawing/2014/main" id="{34947B28-5F70-A580-4E7C-D83E45FB3D27}"/>
              </a:ext>
            </a:extLst>
          </p:cNvPr>
          <p:cNvCxnSpPr>
            <a:cxnSpLocks/>
          </p:cNvCxnSpPr>
          <p:nvPr/>
        </p:nvCxnSpPr>
        <p:spPr>
          <a:xfrm>
            <a:off x="1939983" y="4612330"/>
            <a:ext cx="7649656" cy="0"/>
          </a:xfrm>
          <a:prstGeom prst="line">
            <a:avLst/>
          </a:prstGeom>
          <a:noFill/>
          <a:ln w="6350" cap="flat" cmpd="sng" algn="ctr">
            <a:solidFill>
              <a:sysClr val="windowText" lastClr="000000">
                <a:lumMod val="50000"/>
                <a:lumOff val="50000"/>
              </a:sysClr>
            </a:solidFill>
            <a:prstDash val="solid"/>
            <a:miter lim="800000"/>
          </a:ln>
          <a:effectLst/>
        </p:spPr>
      </p:cxnSp>
      <p:sp>
        <p:nvSpPr>
          <p:cNvPr id="20" name="矩形 19">
            <a:extLst>
              <a:ext uri="{FF2B5EF4-FFF2-40B4-BE49-F238E27FC236}">
                <a16:creationId xmlns:a16="http://schemas.microsoft.com/office/drawing/2014/main" id="{FDCD6173-90F7-E046-4DBC-05A43476EE55}"/>
              </a:ext>
            </a:extLst>
          </p:cNvPr>
          <p:cNvSpPr/>
          <p:nvPr/>
        </p:nvSpPr>
        <p:spPr>
          <a:xfrm>
            <a:off x="1752136" y="5897220"/>
            <a:ext cx="8275784" cy="45719"/>
          </a:xfrm>
          <a:prstGeom prst="rect">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entury Gothic" panose="020B0502020202020204"/>
              <a:ea typeface="微软雅黑" panose="020B0503020204020204" charset="-122"/>
              <a:cs typeface="+mn-cs"/>
            </a:endParaRPr>
          </a:p>
        </p:txBody>
      </p:sp>
      <p:sp>
        <p:nvSpPr>
          <p:cNvPr id="21" name="灯片编号占位符 20">
            <a:extLst>
              <a:ext uri="{FF2B5EF4-FFF2-40B4-BE49-F238E27FC236}">
                <a16:creationId xmlns:a16="http://schemas.microsoft.com/office/drawing/2014/main" id="{5BC7FCA0-8C53-E422-1B8F-E544F4F89AFA}"/>
              </a:ext>
            </a:extLst>
          </p:cNvPr>
          <p:cNvSpPr>
            <a:spLocks noGrp="1"/>
          </p:cNvSpPr>
          <p:nvPr>
            <p:ph type="sldNum" sz="quarter" idx="12"/>
          </p:nvPr>
        </p:nvSpPr>
        <p:spPr/>
        <p:txBody>
          <a:bodyPr/>
          <a:lstStyle/>
          <a:p>
            <a:fld id="{A8537B7A-7510-410A-AA53-45D600DA0276}" type="slidenum">
              <a:rPr lang="zh-CN" altLang="en-US" smtClean="0"/>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919"/>
    </mc:Choice>
    <mc:Fallback xmlns="">
      <p:transition advTm="191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p:cNvSpPr txBox="1"/>
          <p:nvPr/>
        </p:nvSpPr>
        <p:spPr>
          <a:xfrm>
            <a:off x="3406877" y="3005937"/>
            <a:ext cx="8264422" cy="923330"/>
          </a:xfrm>
          <a:prstGeom prst="rect">
            <a:avLst/>
          </a:prstGeom>
          <a:noFill/>
        </p:spPr>
        <p:txBody>
          <a:bodyPr wrap="square" rtlCol="0">
            <a:spAutoFit/>
          </a:bodyPr>
          <a:lstStyle/>
          <a:p>
            <a:r>
              <a:rPr lang="zh-CN" altLang="en-US" sz="5400" b="1">
                <a:solidFill>
                  <a:schemeClr val="bg1">
                    <a:lumMod val="9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感谢各位老师</a:t>
            </a:r>
            <a:r>
              <a:rPr lang="zh-CN" altLang="en-US" sz="5400" b="1" dirty="0">
                <a:solidFill>
                  <a:schemeClr val="bg1">
                    <a:lumMod val="9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p>
        </p:txBody>
      </p:sp>
      <p:sp>
        <p:nvSpPr>
          <p:cNvPr id="13" name="TextBox 6"/>
          <p:cNvSpPr txBox="1"/>
          <p:nvPr/>
        </p:nvSpPr>
        <p:spPr>
          <a:xfrm>
            <a:off x="3965530"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答辩</a:t>
            </a:r>
            <a:r>
              <a:rPr lang="zh-CN" altLang="en-US" b="1">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人</a:t>
            </a:r>
            <a:r>
              <a:rPr lang="zh-CN" altLang="en-US">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：马周原</a:t>
            </a:r>
            <a:endParaRPr lang="zh-CN" altLang="en-US"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TextBox 7"/>
          <p:cNvSpPr txBox="1"/>
          <p:nvPr/>
        </p:nvSpPr>
        <p:spPr>
          <a:xfrm>
            <a:off x="7468145" y="5644929"/>
            <a:ext cx="2900104" cy="400085"/>
          </a:xfrm>
          <a:prstGeom prst="rect">
            <a:avLst/>
          </a:prstGeom>
          <a:noFill/>
        </p:spPr>
        <p:txBody>
          <a:bodyPr wrap="none" lIns="91416" tIns="45708" rIns="91416" bIns="45708" rtlCol="0">
            <a:spAutoFit/>
          </a:bodyPr>
          <a:lstStyle/>
          <a:p>
            <a:pPr algn="ctr"/>
            <a:r>
              <a:rPr lang="zh-CN" altLang="en-US" sz="2000" b="1"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指导</a:t>
            </a:r>
            <a:r>
              <a:rPr lang="zh-CN" altLang="en-US" sz="2000" b="1">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老师</a:t>
            </a:r>
            <a:r>
              <a:rPr lang="zh-CN" altLang="en-US" sz="200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：张永刚 教授 </a:t>
            </a:r>
            <a:endParaRPr lang="zh-CN" altLang="en-US" sz="2000" dirty="0">
              <a:solidFill>
                <a:srgbClr val="40404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p:cNvSpPr>
            <a:spLocks noChangeAspect="1" noEditPoints="1"/>
          </p:cNvSpPr>
          <p:nvPr/>
        </p:nvSpPr>
        <p:spPr bwMode="auto">
          <a:xfrm>
            <a:off x="3531912"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24282"/>
          </a:solidFill>
          <a:ln>
            <a:noFill/>
          </a:ln>
        </p:spPr>
        <p:txBody>
          <a:bodyPr vert="horz" wrap="square" lIns="91416" tIns="45708" rIns="91416" bIns="45708" numCol="1" anchor="t" anchorCtr="0" compatLnSpc="1"/>
          <a:lstStyle/>
          <a:p>
            <a:endParaRPr lang="zh-CN" altLang="en-US">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 name="Freeform 8"/>
          <p:cNvSpPr>
            <a:spLocks noChangeAspect="1" noEditPoints="1"/>
          </p:cNvSpPr>
          <p:nvPr/>
        </p:nvSpPr>
        <p:spPr bwMode="auto">
          <a:xfrm>
            <a:off x="6967490" y="5611847"/>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24282"/>
          </a:solidFill>
          <a:ln>
            <a:noFill/>
          </a:ln>
        </p:spPr>
        <p:txBody>
          <a:bodyPr vert="horz" wrap="square" lIns="91416" tIns="45708" rIns="91416" bIns="45708" numCol="1" anchor="t" anchorCtr="0" compatLnSpc="1"/>
          <a:lstStyle/>
          <a:p>
            <a:endParaRPr lang="zh-CN" altLang="en-US" sz="280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18" name="组合 17"/>
          <p:cNvGrpSpPr/>
          <p:nvPr/>
        </p:nvGrpSpPr>
        <p:grpSpPr>
          <a:xfrm>
            <a:off x="4030363" y="765266"/>
            <a:ext cx="4131273" cy="1347402"/>
            <a:chOff x="4577198" y="569640"/>
            <a:chExt cx="4630146" cy="1511186"/>
          </a:xfrm>
        </p:grpSpPr>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2" name="矩形 21"/>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sp>
        <p:nvSpPr>
          <p:cNvPr id="2" name="灯片编号占位符 1">
            <a:extLst>
              <a:ext uri="{FF2B5EF4-FFF2-40B4-BE49-F238E27FC236}">
                <a16:creationId xmlns:a16="http://schemas.microsoft.com/office/drawing/2014/main" id="{8F99DFCF-D191-40B2-4382-31EC5FBC07AA}"/>
              </a:ext>
            </a:extLst>
          </p:cNvPr>
          <p:cNvSpPr>
            <a:spLocks noGrp="1"/>
          </p:cNvSpPr>
          <p:nvPr>
            <p:ph type="sldNum" sz="quarter" idx="12"/>
          </p:nvPr>
        </p:nvSpPr>
        <p:spPr/>
        <p:txBody>
          <a:bodyPr/>
          <a:lstStyle/>
          <a:p>
            <a:fld id="{A8537B7A-7510-410A-AA53-45D600DA0276}" type="slidenum">
              <a:rPr lang="zh-CN" altLang="en-US" smtClean="0"/>
              <a:t>11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334"/>
    </mc:Choice>
    <mc:Fallback xmlns="">
      <p:transition advTm="1334"/>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401819" y="410"/>
            <a:ext cx="7144743" cy="7144743"/>
          </a:xfrm>
          <a:prstGeom prst="rect">
            <a:avLst/>
          </a:prstGeom>
        </p:spPr>
      </p:pic>
      <p:grpSp>
        <p:nvGrpSpPr>
          <p:cNvPr id="10" name="组合 9"/>
          <p:cNvGrpSpPr/>
          <p:nvPr/>
        </p:nvGrpSpPr>
        <p:grpSpPr>
          <a:xfrm>
            <a:off x="143254" y="959673"/>
            <a:ext cx="3022484" cy="1350274"/>
            <a:chOff x="1283804" y="1236710"/>
            <a:chExt cx="3022484" cy="1350274"/>
          </a:xfrm>
        </p:grpSpPr>
        <p:sp>
          <p:nvSpPr>
            <p:cNvPr id="4" name="平行四边形 3"/>
            <p:cNvSpPr/>
            <p:nvPr/>
          </p:nvSpPr>
          <p:spPr>
            <a:xfrm>
              <a:off x="1283804" y="1236710"/>
              <a:ext cx="3022484" cy="1350274"/>
            </a:xfrm>
            <a:prstGeom prst="parallelogram">
              <a:avLst>
                <a:gd name="adj" fmla="val 30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6" name="组合 5"/>
            <p:cNvGrpSpPr/>
            <p:nvPr/>
          </p:nvGrpSpPr>
          <p:grpSpPr>
            <a:xfrm>
              <a:off x="1573792" y="1256225"/>
              <a:ext cx="2410259" cy="1330759"/>
              <a:chOff x="4874746" y="232424"/>
              <a:chExt cx="2410259" cy="1330759"/>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193843" y="1163073"/>
                <a:ext cx="1772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000" b="1" i="0" u="none" strike="noStrike" kern="1200" cap="none" spc="0" normalizeH="0" baseline="0" noProof="0" dirty="0">
                    <a:ln>
                      <a:noFill/>
                    </a:ln>
                    <a:solidFill>
                      <a:srgbClr val="024282"/>
                    </a:solidFill>
                    <a:effectLst/>
                    <a:uLnTx/>
                    <a:uFillTx/>
                    <a:latin typeface="Arial" panose="020B0604020202020204"/>
                    <a:ea typeface="微软雅黑" panose="020B0503020204020204" charset="-122"/>
                    <a:cs typeface="+mn-cs"/>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874746" y="232424"/>
                <a:ext cx="2410259"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zh-CN" altLang="en-US" sz="48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sym typeface="Calibri" panose="020F0502020204030204" pitchFamily="34" charset="0"/>
                  </a:rPr>
                  <a:t>目 录</a:t>
                </a:r>
                <a:endParaRPr kumimoji="0" lang="en-US" altLang="zh-CN" sz="48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sym typeface="Calibri" panose="020F0502020204030204" pitchFamily="34" charset="0"/>
                </a:endParaRPr>
              </a:p>
            </p:txBody>
          </p:sp>
          <p:cxnSp>
            <p:nvCxnSpPr>
              <p:cNvPr id="9" name="直接连接符 8"/>
              <p:cNvCxnSpPr/>
              <p:nvPr/>
            </p:nvCxnSpPr>
            <p:spPr>
              <a:xfrm>
                <a:off x="5471592" y="1091557"/>
                <a:ext cx="1224136"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4131126" y="1118589"/>
            <a:ext cx="892740" cy="638080"/>
            <a:chOff x="5519936" y="1488468"/>
            <a:chExt cx="1381373" cy="660400"/>
          </a:xfrm>
          <a:effectLst>
            <a:outerShdw blurRad="50800" dist="38100" dir="5400000" algn="t" rotWithShape="0">
              <a:prstClr val="black">
                <a:alpha val="40000"/>
              </a:prstClr>
            </a:outerShdw>
          </a:effectLst>
        </p:grpSpPr>
        <p:sp>
          <p:nvSpPr>
            <p:cNvPr id="11" name="平行四边形 10"/>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597600" y="1541909"/>
              <a:ext cx="1086759" cy="52322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8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charset="-122"/>
                  <a:cs typeface="+mn-cs"/>
                  <a:sym typeface="Calibri" panose="020F0502020204030204" pitchFamily="34" charset="0"/>
                </a:rPr>
                <a:t>01</a:t>
              </a:r>
            </a:p>
          </p:txBody>
        </p:sp>
      </p:grpSp>
      <p:sp>
        <p:nvSpPr>
          <p:cNvPr id="31" name="文本框 6"/>
          <p:cNvSpPr txBox="1">
            <a:spLocks noChangeArrowheads="1"/>
          </p:cNvSpPr>
          <p:nvPr/>
        </p:nvSpPr>
        <p:spPr bwMode="auto">
          <a:xfrm>
            <a:off x="5266305" y="121409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b="1" dirty="0">
                <a:solidFill>
                  <a:srgbClr val="024282"/>
                </a:solidFill>
                <a:latin typeface="微软雅黑" panose="020B0503020204020204" charset="-122"/>
                <a:ea typeface="微软雅黑" panose="020B0503020204020204" charset="-122"/>
              </a:rPr>
              <a:t>研究背景</a:t>
            </a:r>
          </a:p>
        </p:txBody>
      </p:sp>
      <p:grpSp>
        <p:nvGrpSpPr>
          <p:cNvPr id="43" name="组合 42"/>
          <p:cNvGrpSpPr/>
          <p:nvPr/>
        </p:nvGrpSpPr>
        <p:grpSpPr>
          <a:xfrm>
            <a:off x="9789771" y="180366"/>
            <a:ext cx="2002681" cy="653635"/>
            <a:chOff x="4577198" y="569640"/>
            <a:chExt cx="4630146" cy="1511186"/>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48" name="矩形 47"/>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24" name="组合 23"/>
          <p:cNvGrpSpPr/>
          <p:nvPr/>
        </p:nvGrpSpPr>
        <p:grpSpPr>
          <a:xfrm>
            <a:off x="9706478" y="6343275"/>
            <a:ext cx="2225680" cy="388450"/>
            <a:chOff x="9298126" y="6371138"/>
            <a:chExt cx="2702530" cy="471675"/>
          </a:xfrm>
        </p:grpSpPr>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t="50302"/>
            <a:stretch>
              <a:fillRect/>
            </a:stretch>
          </p:blipFill>
          <p:spPr>
            <a:xfrm>
              <a:off x="10683640" y="6371138"/>
              <a:ext cx="1317016" cy="444755"/>
            </a:xfrm>
            <a:prstGeom prst="rect">
              <a:avLst/>
            </a:prstGeom>
          </p:spPr>
        </p:pic>
        <p:pic>
          <p:nvPicPr>
            <p:cNvPr id="49" name="图片 48"/>
            <p:cNvPicPr>
              <a:picLocks noChangeAspect="1"/>
            </p:cNvPicPr>
            <p:nvPr/>
          </p:nvPicPr>
          <p:blipFill rotWithShape="1">
            <a:blip r:embed="rId6" cstate="print">
              <a:extLst>
                <a:ext uri="{28A0092B-C50C-407E-A947-70E740481C1C}">
                  <a14:useLocalDpi xmlns:a14="http://schemas.microsoft.com/office/drawing/2010/main" val="0"/>
                </a:ext>
              </a:extLst>
            </a:blip>
            <a:srcRect b="50302"/>
            <a:stretch>
              <a:fillRect/>
            </a:stretch>
          </p:blipFill>
          <p:spPr>
            <a:xfrm>
              <a:off x="9298126" y="6398058"/>
              <a:ext cx="1317016" cy="444755"/>
            </a:xfrm>
            <a:prstGeom prst="rect">
              <a:avLst/>
            </a:prstGeom>
          </p:spPr>
        </p:pic>
      </p:grpSp>
      <p:grpSp>
        <p:nvGrpSpPr>
          <p:cNvPr id="46" name="组合 45"/>
          <p:cNvGrpSpPr/>
          <p:nvPr/>
        </p:nvGrpSpPr>
        <p:grpSpPr>
          <a:xfrm>
            <a:off x="4131126" y="2177549"/>
            <a:ext cx="892740" cy="638080"/>
            <a:chOff x="5519936" y="1488468"/>
            <a:chExt cx="1381373" cy="660400"/>
          </a:xfrm>
          <a:effectLst>
            <a:outerShdw blurRad="50800" dist="38100" dir="5400000" algn="t" rotWithShape="0">
              <a:prstClr val="black">
                <a:alpha val="40000"/>
              </a:prstClr>
            </a:outerShdw>
          </a:effectLst>
        </p:grpSpPr>
        <p:sp>
          <p:nvSpPr>
            <p:cNvPr id="50" name="平行四边形 49"/>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1" name="文本框 5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597600" y="1541909"/>
              <a:ext cx="1086759" cy="54152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8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charset="-122"/>
                  <a:cs typeface="+mn-cs"/>
                  <a:sym typeface="Calibri" panose="020F0502020204030204" pitchFamily="34" charset="0"/>
                </a:rPr>
                <a:t>02</a:t>
              </a:r>
            </a:p>
          </p:txBody>
        </p:sp>
      </p:grpSp>
      <p:sp>
        <p:nvSpPr>
          <p:cNvPr id="52" name="文本框 6"/>
          <p:cNvSpPr txBox="1">
            <a:spLocks noChangeArrowheads="1"/>
          </p:cNvSpPr>
          <p:nvPr/>
        </p:nvSpPr>
        <p:spPr bwMode="auto">
          <a:xfrm>
            <a:off x="5266305" y="227305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rPr>
              <a:t>研究现状</a:t>
            </a:r>
          </a:p>
        </p:txBody>
      </p:sp>
      <p:grpSp>
        <p:nvGrpSpPr>
          <p:cNvPr id="61" name="组合 60"/>
          <p:cNvGrpSpPr/>
          <p:nvPr/>
        </p:nvGrpSpPr>
        <p:grpSpPr>
          <a:xfrm>
            <a:off x="4131126" y="3236509"/>
            <a:ext cx="892740" cy="638080"/>
            <a:chOff x="5519936" y="1488468"/>
            <a:chExt cx="1381373" cy="660400"/>
          </a:xfrm>
          <a:effectLst>
            <a:outerShdw blurRad="50800" dist="38100" dir="5400000" algn="t" rotWithShape="0">
              <a:prstClr val="black">
                <a:alpha val="40000"/>
              </a:prstClr>
            </a:outerShdw>
          </a:effectLst>
        </p:grpSpPr>
        <p:sp>
          <p:nvSpPr>
            <p:cNvPr id="62" name="平行四边形 61"/>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3" name="文本框 6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597600" y="1541909"/>
              <a:ext cx="1086759" cy="54152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8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charset="-122"/>
                  <a:cs typeface="+mn-cs"/>
                  <a:sym typeface="Calibri" panose="020F0502020204030204" pitchFamily="34" charset="0"/>
                </a:rPr>
                <a:t>03</a:t>
              </a:r>
            </a:p>
          </p:txBody>
        </p:sp>
      </p:grpSp>
      <p:sp>
        <p:nvSpPr>
          <p:cNvPr id="64" name="文本框 6"/>
          <p:cNvSpPr txBox="1">
            <a:spLocks noChangeArrowheads="1"/>
          </p:cNvSpPr>
          <p:nvPr/>
        </p:nvSpPr>
        <p:spPr bwMode="auto">
          <a:xfrm>
            <a:off x="5337401" y="32982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zh-CN" altLang="en-US" sz="2400" b="1" dirty="0">
                <a:solidFill>
                  <a:srgbClr val="024282"/>
                </a:solidFill>
                <a:latin typeface="微软雅黑" panose="020B0503020204020204" charset="-122"/>
                <a:ea typeface="微软雅黑" panose="020B0503020204020204" charset="-122"/>
              </a:rPr>
              <a:t>方法设计</a:t>
            </a:r>
            <a:endParaRPr lang="zh-CN" altLang="en-US" sz="2400" b="1" dirty="0">
              <a:solidFill>
                <a:srgbClr val="024282"/>
              </a:solidFill>
              <a:latin typeface="微软雅黑" panose="020B0503020204020204" charset="-122"/>
              <a:ea typeface="微软雅黑" panose="020B0503020204020204" charset="-122"/>
              <a:sym typeface="字魂105号-简雅黑" panose="00000500000000000000" pitchFamily="2" charset="-122"/>
            </a:endParaRPr>
          </a:p>
        </p:txBody>
      </p:sp>
      <p:grpSp>
        <p:nvGrpSpPr>
          <p:cNvPr id="65" name="组合 64"/>
          <p:cNvGrpSpPr/>
          <p:nvPr/>
        </p:nvGrpSpPr>
        <p:grpSpPr>
          <a:xfrm>
            <a:off x="4131126" y="4295469"/>
            <a:ext cx="892740" cy="638080"/>
            <a:chOff x="5519936" y="1488468"/>
            <a:chExt cx="1381373" cy="660400"/>
          </a:xfrm>
          <a:effectLst>
            <a:outerShdw blurRad="50800" dist="38100" dir="5400000" algn="t" rotWithShape="0">
              <a:prstClr val="black">
                <a:alpha val="40000"/>
              </a:prstClr>
            </a:outerShdw>
          </a:effectLst>
        </p:grpSpPr>
        <p:sp>
          <p:nvSpPr>
            <p:cNvPr id="66" name="平行四边形 65"/>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7" name="文本框 6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597600" y="1541909"/>
              <a:ext cx="1086759" cy="54152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8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charset="-122"/>
                  <a:cs typeface="+mn-cs"/>
                  <a:sym typeface="Calibri" panose="020F0502020204030204" pitchFamily="34" charset="0"/>
                </a:rPr>
                <a:t>04</a:t>
              </a:r>
            </a:p>
          </p:txBody>
        </p:sp>
      </p:grpSp>
      <p:sp>
        <p:nvSpPr>
          <p:cNvPr id="68" name="文本框 6"/>
          <p:cNvSpPr txBox="1">
            <a:spLocks noChangeArrowheads="1"/>
          </p:cNvSpPr>
          <p:nvPr/>
        </p:nvSpPr>
        <p:spPr bwMode="auto">
          <a:xfrm>
            <a:off x="5337401" y="438800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zh-CN" altLang="en-US" sz="2400" b="1" dirty="0">
                <a:solidFill>
                  <a:srgbClr val="024282"/>
                </a:solidFill>
                <a:latin typeface="微软雅黑" panose="020B0503020204020204" charset="-122"/>
                <a:ea typeface="微软雅黑" panose="020B0503020204020204" charset="-122"/>
              </a:rPr>
              <a:t>实验分析</a:t>
            </a:r>
            <a:endParaRPr lang="zh-CN" altLang="en-US" sz="2400" b="1" dirty="0">
              <a:solidFill>
                <a:srgbClr val="024282"/>
              </a:solidFill>
              <a:latin typeface="微软雅黑" panose="020B0503020204020204" charset="-122"/>
              <a:ea typeface="微软雅黑" panose="020B0503020204020204" charset="-122"/>
              <a:sym typeface="字魂105号-简雅黑" panose="00000500000000000000" pitchFamily="2" charset="-122"/>
            </a:endParaRPr>
          </a:p>
        </p:txBody>
      </p:sp>
      <p:grpSp>
        <p:nvGrpSpPr>
          <p:cNvPr id="69" name="组合 68"/>
          <p:cNvGrpSpPr/>
          <p:nvPr/>
        </p:nvGrpSpPr>
        <p:grpSpPr>
          <a:xfrm>
            <a:off x="4131126" y="5395368"/>
            <a:ext cx="892740" cy="638080"/>
            <a:chOff x="5519936" y="1488468"/>
            <a:chExt cx="1381373" cy="660400"/>
          </a:xfrm>
          <a:effectLst>
            <a:outerShdw blurRad="50800" dist="38100" dir="5400000" algn="t" rotWithShape="0">
              <a:prstClr val="black">
                <a:alpha val="40000"/>
              </a:prstClr>
            </a:outerShdw>
          </a:effectLst>
        </p:grpSpPr>
        <p:sp>
          <p:nvSpPr>
            <p:cNvPr id="70" name="平行四边形 69"/>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1" name="文本框 7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597600" y="1541909"/>
              <a:ext cx="1086759" cy="54152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8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charset="-122"/>
                  <a:cs typeface="+mn-cs"/>
                  <a:sym typeface="Calibri" panose="020F0502020204030204" pitchFamily="34" charset="0"/>
                </a:rPr>
                <a:t>05</a:t>
              </a:r>
            </a:p>
          </p:txBody>
        </p:sp>
      </p:grpSp>
      <p:sp>
        <p:nvSpPr>
          <p:cNvPr id="72" name="文本框 6"/>
          <p:cNvSpPr txBox="1">
            <a:spLocks noChangeArrowheads="1"/>
          </p:cNvSpPr>
          <p:nvPr/>
        </p:nvSpPr>
        <p:spPr bwMode="auto">
          <a:xfrm>
            <a:off x="5347225" y="547778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b="1">
                <a:solidFill>
                  <a:srgbClr val="024282"/>
                </a:solidFill>
                <a:latin typeface="微软雅黑" panose="020B0503020204020204" charset="-122"/>
                <a:ea typeface="微软雅黑" panose="020B0503020204020204" charset="-122"/>
              </a:rPr>
              <a:t>总结</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sp>
        <p:nvSpPr>
          <p:cNvPr id="2" name="灯片编号占位符 1">
            <a:extLst>
              <a:ext uri="{FF2B5EF4-FFF2-40B4-BE49-F238E27FC236}">
                <a16:creationId xmlns:a16="http://schemas.microsoft.com/office/drawing/2014/main" id="{2C0F07DD-99B9-0719-798F-1AF7F8C29BE0}"/>
              </a:ext>
            </a:extLst>
          </p:cNvPr>
          <p:cNvSpPr>
            <a:spLocks noGrp="1"/>
          </p:cNvSpPr>
          <p:nvPr>
            <p:ph type="sldNum" sz="quarter" idx="12"/>
          </p:nvPr>
        </p:nvSpPr>
        <p:spPr/>
        <p:txBody>
          <a:bodyPr/>
          <a:lstStyle/>
          <a:p>
            <a:fld id="{A8537B7A-7510-410A-AA53-45D600DA02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6064"/>
    </mc:Choice>
    <mc:Fallback xmlns="">
      <p:transition advTm="606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rPr>
              <a:t>研究背景</a:t>
            </a: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543153" y="6363836"/>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18" name="文本框 17">
            <a:extLst>
              <a:ext uri="{FF2B5EF4-FFF2-40B4-BE49-F238E27FC236}">
                <a16:creationId xmlns:a16="http://schemas.microsoft.com/office/drawing/2014/main" id="{025FC487-D850-5578-B889-976BBC332AA7}"/>
              </a:ext>
            </a:extLst>
          </p:cNvPr>
          <p:cNvSpPr txBox="1"/>
          <p:nvPr/>
        </p:nvSpPr>
        <p:spPr>
          <a:xfrm>
            <a:off x="621873" y="1666528"/>
            <a:ext cx="10609428" cy="129663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a:latin typeface="Comic Sans MS" panose="030F0702030302020204" pitchFamily="66" charset="0"/>
              </a:rPr>
              <a:t>为拓展大语言模型（</a:t>
            </a:r>
            <a:r>
              <a:rPr lang="en-US" altLang="zh-CN">
                <a:latin typeface="Comic Sans MS" panose="030F0702030302020204" pitchFamily="66" charset="0"/>
              </a:rPr>
              <a:t>Large Language Models, LLMs</a:t>
            </a:r>
            <a:r>
              <a:rPr lang="zh-CN" altLang="en-US">
                <a:latin typeface="Comic Sans MS" panose="030F0702030302020204" pitchFamily="66" charset="0"/>
              </a:rPr>
              <a:t>）的应用边界，研究者尝试将视觉模态整合至语言模型框架，由此发展出视觉语言模型（</a:t>
            </a:r>
            <a:r>
              <a:rPr lang="en-US" altLang="zh-CN">
                <a:latin typeface="Comic Sans MS" panose="030F0702030302020204" pitchFamily="66" charset="0"/>
              </a:rPr>
              <a:t>Vision-Language Models, VLMs</a:t>
            </a:r>
            <a:r>
              <a:rPr lang="zh-CN" altLang="en-US">
                <a:latin typeface="Comic Sans MS" panose="030F0702030302020204" pitchFamily="66" charset="0"/>
              </a:rPr>
              <a:t>）</a:t>
            </a:r>
            <a:endParaRPr lang="en-US" altLang="zh-CN">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主流</a:t>
            </a:r>
            <a:r>
              <a:rPr lang="en-US" altLang="zh-CN">
                <a:latin typeface="Comic Sans MS" panose="030F0702030302020204" pitchFamily="66" charset="0"/>
              </a:rPr>
              <a:t>VLM</a:t>
            </a:r>
            <a:r>
              <a:rPr lang="zh-CN" altLang="en-US">
                <a:latin typeface="Comic Sans MS" panose="030F0702030302020204" pitchFamily="66" charset="0"/>
              </a:rPr>
              <a:t>（如</a:t>
            </a:r>
            <a:r>
              <a:rPr lang="en-US" altLang="zh-CN">
                <a:latin typeface="Comic Sans MS" panose="030F0702030302020204" pitchFamily="66" charset="0"/>
              </a:rPr>
              <a:t>LLaVA</a:t>
            </a:r>
            <a:r>
              <a:rPr lang="zh-CN" altLang="en-US">
                <a:latin typeface="Comic Sans MS" panose="030F0702030302020204" pitchFamily="66" charset="0"/>
              </a:rPr>
              <a:t>系列）通常通过添加视觉编码器并训练投影层实现视觉特征向语言空间的对齐</a:t>
            </a:r>
          </a:p>
        </p:txBody>
      </p:sp>
      <p:sp>
        <p:nvSpPr>
          <p:cNvPr id="19" name="圆角矩形 6">
            <a:extLst>
              <a:ext uri="{FF2B5EF4-FFF2-40B4-BE49-F238E27FC236}">
                <a16:creationId xmlns:a16="http://schemas.microsoft.com/office/drawing/2014/main" id="{71EFA3ED-2875-53DE-7AF3-982D2DA15C04}"/>
              </a:ext>
            </a:extLst>
          </p:cNvPr>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9" name="图形 8">
            <a:extLst>
              <a:ext uri="{FF2B5EF4-FFF2-40B4-BE49-F238E27FC236}">
                <a16:creationId xmlns:a16="http://schemas.microsoft.com/office/drawing/2014/main" id="{CA421BFA-C549-60D6-7727-2D9D9A2842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736" y="3168203"/>
            <a:ext cx="5469025" cy="1943538"/>
          </a:xfrm>
          <a:prstGeom prst="rect">
            <a:avLst/>
          </a:prstGeom>
        </p:spPr>
      </p:pic>
      <p:sp>
        <p:nvSpPr>
          <p:cNvPr id="11" name="矩形 10">
            <a:extLst>
              <a:ext uri="{FF2B5EF4-FFF2-40B4-BE49-F238E27FC236}">
                <a16:creationId xmlns:a16="http://schemas.microsoft.com/office/drawing/2014/main" id="{12878219-62B7-C2F2-45E8-664A7708FED4}"/>
              </a:ext>
            </a:extLst>
          </p:cNvPr>
          <p:cNvSpPr/>
          <p:nvPr/>
        </p:nvSpPr>
        <p:spPr>
          <a:xfrm>
            <a:off x="2548765" y="5368456"/>
            <a:ext cx="2883061" cy="369332"/>
          </a:xfrm>
          <a:prstGeom prst="rect">
            <a:avLst/>
          </a:prstGeom>
        </p:spPr>
        <p:txBody>
          <a:bodyPr wrap="square">
            <a:spAutoFit/>
          </a:bodyPr>
          <a:lstStyle/>
          <a:p>
            <a:r>
              <a:rPr lang="zh-CN" altLang="en-US">
                <a:latin typeface="Comic Sans MS" panose="030F0702030302020204" pitchFamily="66" charset="0"/>
                <a:cs typeface="Times New Roman" panose="02020603050405020304" pitchFamily="18" charset="0"/>
              </a:rPr>
              <a:t>图</a:t>
            </a:r>
            <a:r>
              <a:rPr lang="en-US" altLang="zh-CN">
                <a:latin typeface="Comic Sans MS" panose="030F0702030302020204" pitchFamily="66" charset="0"/>
                <a:cs typeface="Times New Roman" panose="02020603050405020304" pitchFamily="18" charset="0"/>
              </a:rPr>
              <a:t>1</a:t>
            </a:r>
            <a:r>
              <a:rPr lang="zh-CN" altLang="en-US">
                <a:latin typeface="Comic Sans MS" panose="030F0702030302020204" pitchFamily="66" charset="0"/>
                <a:cs typeface="Times New Roman" panose="02020603050405020304" pitchFamily="18" charset="0"/>
              </a:rPr>
              <a:t>：</a:t>
            </a:r>
            <a:r>
              <a:rPr lang="en-US" altLang="zh-CN">
                <a:latin typeface="Comic Sans MS" panose="030F0702030302020204" pitchFamily="66" charset="0"/>
                <a:cs typeface="Times New Roman" panose="02020603050405020304" pitchFamily="18" charset="0"/>
              </a:rPr>
              <a:t>LLaVA</a:t>
            </a:r>
            <a:r>
              <a:rPr lang="zh-CN" altLang="en-US">
                <a:latin typeface="Comic Sans MS" panose="030F0702030302020204" pitchFamily="66" charset="0"/>
                <a:cs typeface="Times New Roman" panose="02020603050405020304" pitchFamily="18" charset="0"/>
              </a:rPr>
              <a:t>架构</a:t>
            </a:r>
            <a:endParaRPr lang="zh-CN" altLang="en-US" dirty="0">
              <a:latin typeface="Comic Sans MS" panose="030F0702030302020204" pitchFamily="66" charset="0"/>
              <a:cs typeface="Times New Roman" panose="02020603050405020304" pitchFamily="18" charset="0"/>
            </a:endParaRPr>
          </a:p>
        </p:txBody>
      </p:sp>
      <p:pic>
        <p:nvPicPr>
          <p:cNvPr id="1026" name="Picture 2" descr="VLM 能力 ">
            <a:extLst>
              <a:ext uri="{FF2B5EF4-FFF2-40B4-BE49-F238E27FC236}">
                <a16:creationId xmlns:a16="http://schemas.microsoft.com/office/drawing/2014/main" id="{EF448BBB-055F-ADBD-814D-7FC68579D3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4352" y="3228214"/>
            <a:ext cx="5288924" cy="297502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E2D23D92-D5B3-5A0A-04DD-711E772450BD}"/>
              </a:ext>
            </a:extLst>
          </p:cNvPr>
          <p:cNvSpPr/>
          <p:nvPr/>
        </p:nvSpPr>
        <p:spPr>
          <a:xfrm>
            <a:off x="8348240" y="6187368"/>
            <a:ext cx="2883061" cy="369332"/>
          </a:xfrm>
          <a:prstGeom prst="rect">
            <a:avLst/>
          </a:prstGeom>
        </p:spPr>
        <p:txBody>
          <a:bodyPr wrap="square">
            <a:spAutoFit/>
          </a:bodyPr>
          <a:lstStyle/>
          <a:p>
            <a:r>
              <a:rPr lang="zh-CN" altLang="en-US">
                <a:latin typeface="Comic Sans MS" panose="030F0702030302020204" pitchFamily="66" charset="0"/>
                <a:cs typeface="Times New Roman" panose="02020603050405020304" pitchFamily="18" charset="0"/>
              </a:rPr>
              <a:t>图</a:t>
            </a:r>
            <a:r>
              <a:rPr lang="en-US" altLang="zh-CN">
                <a:latin typeface="Comic Sans MS" panose="030F0702030302020204" pitchFamily="66" charset="0"/>
                <a:cs typeface="Times New Roman" panose="02020603050405020304" pitchFamily="18" charset="0"/>
              </a:rPr>
              <a:t>2</a:t>
            </a:r>
            <a:r>
              <a:rPr lang="zh-CN" altLang="en-US">
                <a:latin typeface="Comic Sans MS" panose="030F0702030302020204" pitchFamily="66" charset="0"/>
                <a:cs typeface="Times New Roman" panose="02020603050405020304" pitchFamily="18" charset="0"/>
              </a:rPr>
              <a:t>：视觉语言模型</a:t>
            </a:r>
            <a:endParaRPr lang="zh-CN" altLang="en-US" dirty="0">
              <a:latin typeface="Comic Sans MS" panose="030F0702030302020204" pitchFamily="66" charset="0"/>
              <a:cs typeface="Times New Roman" panose="02020603050405020304" pitchFamily="18" charset="0"/>
            </a:endParaRPr>
          </a:p>
        </p:txBody>
      </p:sp>
      <p:sp>
        <p:nvSpPr>
          <p:cNvPr id="14" name="文本框 13">
            <a:extLst>
              <a:ext uri="{FF2B5EF4-FFF2-40B4-BE49-F238E27FC236}">
                <a16:creationId xmlns:a16="http://schemas.microsoft.com/office/drawing/2014/main" id="{6E9D3E15-34D8-BE6E-71B2-6DFE113779D8}"/>
              </a:ext>
            </a:extLst>
          </p:cNvPr>
          <p:cNvSpPr txBox="1"/>
          <p:nvPr/>
        </p:nvSpPr>
        <p:spPr>
          <a:xfrm>
            <a:off x="545359" y="1072086"/>
            <a:ext cx="2648778" cy="40011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0" cap="none" spc="0" normalizeH="0" baseline="0" noProof="0">
                <a:ln>
                  <a:noFill/>
                </a:ln>
                <a:solidFill>
                  <a:prstClr val="white"/>
                </a:solidFill>
                <a:effectLst/>
                <a:uLnTx/>
                <a:uFillTx/>
                <a:latin typeface="Comic Sans MS" panose="030F0702030302020204" pitchFamily="66" charset="0"/>
              </a:rPr>
              <a:t>视觉语言模型 </a:t>
            </a:r>
            <a:r>
              <a:rPr kumimoji="0" lang="en-US" altLang="zh-CN" sz="2000" b="1" u="none" strike="noStrike" kern="0" cap="none" spc="0" normalizeH="0" baseline="0" noProof="0">
                <a:ln>
                  <a:noFill/>
                </a:ln>
                <a:solidFill>
                  <a:prstClr val="white"/>
                </a:solidFill>
                <a:effectLst/>
                <a:uLnTx/>
                <a:uFillTx/>
                <a:latin typeface="Comic Sans MS" panose="030F0702030302020204" pitchFamily="66" charset="0"/>
              </a:rPr>
              <a:t>VLMs</a:t>
            </a:r>
            <a:endParaRPr kumimoji="0" lang="zh-CN" altLang="en-US" sz="2000" b="1" u="none" strike="noStrike" kern="0" cap="none" spc="0" normalizeH="0" baseline="0" noProof="0">
              <a:ln>
                <a:noFill/>
              </a:ln>
              <a:solidFill>
                <a:prstClr val="white"/>
              </a:solidFill>
              <a:effectLst/>
              <a:uLnTx/>
              <a:uFillTx/>
              <a:latin typeface="Comic Sans MS" panose="030F0702030302020204" pitchFamily="66" charset="0"/>
            </a:endParaRPr>
          </a:p>
        </p:txBody>
      </p:sp>
      <p:sp>
        <p:nvSpPr>
          <p:cNvPr id="2" name="灯片编号占位符 1">
            <a:extLst>
              <a:ext uri="{FF2B5EF4-FFF2-40B4-BE49-F238E27FC236}">
                <a16:creationId xmlns:a16="http://schemas.microsoft.com/office/drawing/2014/main" id="{4ED8139C-13B1-4DA1-5228-3741F39E6942}"/>
              </a:ext>
            </a:extLst>
          </p:cNvPr>
          <p:cNvSpPr>
            <a:spLocks noGrp="1"/>
          </p:cNvSpPr>
          <p:nvPr>
            <p:ph type="sldNum" sz="quarter" idx="12"/>
          </p:nvPr>
        </p:nvSpPr>
        <p:spPr/>
        <p:txBody>
          <a:bodyPr/>
          <a:lstStyle/>
          <a:p>
            <a:fld id="{A8537B7A-7510-410A-AA53-45D600DA0276}" type="slidenum">
              <a:rPr lang="zh-CN" altLang="en-US" smtClean="0"/>
              <a:t>3</a:t>
            </a:fld>
            <a:endParaRPr lang="zh-CN" altLang="en-US"/>
          </a:p>
        </p:txBody>
      </p:sp>
    </p:spTree>
    <p:extLst>
      <p:ext uri="{BB962C8B-B14F-4D97-AF65-F5344CB8AC3E}">
        <p14:creationId xmlns:p14="http://schemas.microsoft.com/office/powerpoint/2010/main" val="909417410"/>
      </p:ext>
    </p:extLst>
  </p:cSld>
  <p:clrMapOvr>
    <a:masterClrMapping/>
  </p:clrMapOvr>
  <mc:AlternateContent xmlns:mc="http://schemas.openxmlformats.org/markup-compatibility/2006" xmlns:p14="http://schemas.microsoft.com/office/powerpoint/2010/main">
    <mc:Choice Requires="p14">
      <p:transition p14:dur="0" advTm="10308"/>
    </mc:Choice>
    <mc:Fallback xmlns="">
      <p:transition advTm="10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rPr>
              <a:t>研究背景</a:t>
            </a: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543153" y="6363836"/>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18" name="文本框 17">
            <a:extLst>
              <a:ext uri="{FF2B5EF4-FFF2-40B4-BE49-F238E27FC236}">
                <a16:creationId xmlns:a16="http://schemas.microsoft.com/office/drawing/2014/main" id="{025FC487-D850-5578-B889-976BBC332AA7}"/>
              </a:ext>
            </a:extLst>
          </p:cNvPr>
          <p:cNvSpPr txBox="1"/>
          <p:nvPr/>
        </p:nvSpPr>
        <p:spPr>
          <a:xfrm>
            <a:off x="544033" y="1864862"/>
            <a:ext cx="6094770" cy="1295804"/>
          </a:xfrm>
          <a:prstGeom prst="rect">
            <a:avLst/>
          </a:prstGeom>
          <a:noFill/>
        </p:spPr>
        <p:txBody>
          <a:bodyPr wrap="square">
            <a:spAutoFit/>
          </a:bodyPr>
          <a:lstStyle/>
          <a:p>
            <a:pPr>
              <a:lnSpc>
                <a:spcPct val="150000"/>
              </a:lnSpc>
            </a:pPr>
            <a:r>
              <a:rPr lang="en-US" altLang="zh-CN">
                <a:latin typeface="Comic Sans MS" panose="030F0702030302020204" pitchFamily="66" charset="0"/>
              </a:rPr>
              <a:t>VLM</a:t>
            </a:r>
            <a:r>
              <a:rPr lang="zh-CN" altLang="en-US">
                <a:latin typeface="Comic Sans MS" panose="030F0702030302020204" pitchFamily="66" charset="0"/>
              </a:rPr>
              <a:t>的应用面临着安全挑战：</a:t>
            </a:r>
            <a:endParaRPr lang="en-US" altLang="zh-CN">
              <a:latin typeface="Comic Sans MS" panose="030F0702030302020204" pitchFamily="66" charset="0"/>
            </a:endParaRPr>
          </a:p>
          <a:p>
            <a:pPr marL="342900" indent="-342900">
              <a:lnSpc>
                <a:spcPct val="150000"/>
              </a:lnSpc>
              <a:buAutoNum type="arabicPeriod"/>
            </a:pPr>
            <a:r>
              <a:rPr lang="zh-CN" altLang="en-US">
                <a:latin typeface="Comic Sans MS" panose="030F0702030302020204" pitchFamily="66" charset="0"/>
              </a:rPr>
              <a:t>相较于文本信息，</a:t>
            </a:r>
            <a:r>
              <a:rPr lang="en-US" altLang="zh-CN">
                <a:latin typeface="Comic Sans MS" panose="030F0702030302020204" pitchFamily="66" charset="0"/>
              </a:rPr>
              <a:t>VLM</a:t>
            </a:r>
            <a:r>
              <a:rPr lang="zh-CN" altLang="en-US">
                <a:latin typeface="Comic Sans MS" panose="030F0702030302020204" pitchFamily="66" charset="0"/>
              </a:rPr>
              <a:t>对视觉输入的防御更为脆弱</a:t>
            </a:r>
            <a:endParaRPr lang="en-US" altLang="zh-CN">
              <a:latin typeface="Comic Sans MS" panose="030F0702030302020204" pitchFamily="66" charset="0"/>
            </a:endParaRPr>
          </a:p>
          <a:p>
            <a:pPr marL="342900" indent="-342900">
              <a:lnSpc>
                <a:spcPct val="150000"/>
              </a:lnSpc>
              <a:buAutoNum type="arabicPeriod"/>
            </a:pPr>
            <a:r>
              <a:rPr lang="zh-CN" altLang="en-US">
                <a:latin typeface="Comic Sans MS" panose="030F0702030302020204" pitchFamily="66" charset="0"/>
              </a:rPr>
              <a:t>新引入的模态带来了新的安全问题，如跨模态风险</a:t>
            </a:r>
          </a:p>
        </p:txBody>
      </p:sp>
      <p:sp>
        <p:nvSpPr>
          <p:cNvPr id="19" name="圆角矩形 6">
            <a:extLst>
              <a:ext uri="{FF2B5EF4-FFF2-40B4-BE49-F238E27FC236}">
                <a16:creationId xmlns:a16="http://schemas.microsoft.com/office/drawing/2014/main" id="{71EFA3ED-2875-53DE-7AF3-982D2DA15C04}"/>
              </a:ext>
            </a:extLst>
          </p:cNvPr>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2" name="矩形 31">
            <a:extLst>
              <a:ext uri="{FF2B5EF4-FFF2-40B4-BE49-F238E27FC236}">
                <a16:creationId xmlns:a16="http://schemas.microsoft.com/office/drawing/2014/main" id="{E8B36A2E-1049-6926-917D-44F2151B0B33}"/>
              </a:ext>
            </a:extLst>
          </p:cNvPr>
          <p:cNvSpPr/>
          <p:nvPr/>
        </p:nvSpPr>
        <p:spPr>
          <a:xfrm>
            <a:off x="8253727" y="5934745"/>
            <a:ext cx="2883061" cy="369332"/>
          </a:xfrm>
          <a:prstGeom prst="rect">
            <a:avLst/>
          </a:prstGeom>
        </p:spPr>
        <p:txBody>
          <a:bodyPr wrap="square">
            <a:spAutoFit/>
          </a:bodyPr>
          <a:lstStyle/>
          <a:p>
            <a:r>
              <a:rPr lang="zh-CN" altLang="en-US">
                <a:latin typeface="Comic Sans MS" panose="030F0702030302020204" pitchFamily="66" charset="0"/>
                <a:cs typeface="Times New Roman" panose="02020603050405020304" pitchFamily="18" charset="0"/>
              </a:rPr>
              <a:t>图</a:t>
            </a:r>
            <a:r>
              <a:rPr lang="en-US" altLang="zh-CN">
                <a:latin typeface="Comic Sans MS" panose="030F0702030302020204" pitchFamily="66" charset="0"/>
                <a:cs typeface="Times New Roman" panose="02020603050405020304" pitchFamily="18" charset="0"/>
              </a:rPr>
              <a:t>4</a:t>
            </a:r>
            <a:r>
              <a:rPr lang="zh-CN" altLang="en-US">
                <a:latin typeface="Comic Sans MS" panose="030F0702030302020204" pitchFamily="66" charset="0"/>
                <a:cs typeface="Times New Roman" panose="02020603050405020304" pitchFamily="18" charset="0"/>
              </a:rPr>
              <a:t>：跨模态安全风险</a:t>
            </a:r>
            <a:endParaRPr lang="zh-CN" altLang="en-US" dirty="0">
              <a:latin typeface="Comic Sans MS" panose="030F0702030302020204" pitchFamily="66" charset="0"/>
              <a:cs typeface="Times New Roman" panose="02020603050405020304" pitchFamily="18" charset="0"/>
            </a:endParaRPr>
          </a:p>
        </p:txBody>
      </p:sp>
      <p:sp>
        <p:nvSpPr>
          <p:cNvPr id="33" name="矩形 32">
            <a:extLst>
              <a:ext uri="{FF2B5EF4-FFF2-40B4-BE49-F238E27FC236}">
                <a16:creationId xmlns:a16="http://schemas.microsoft.com/office/drawing/2014/main" id="{94F0BB1D-C059-37DD-869E-453CFF07C45B}"/>
              </a:ext>
            </a:extLst>
          </p:cNvPr>
          <p:cNvSpPr/>
          <p:nvPr/>
        </p:nvSpPr>
        <p:spPr>
          <a:xfrm>
            <a:off x="2281580" y="5934745"/>
            <a:ext cx="2883061" cy="369332"/>
          </a:xfrm>
          <a:prstGeom prst="rect">
            <a:avLst/>
          </a:prstGeom>
        </p:spPr>
        <p:txBody>
          <a:bodyPr wrap="square">
            <a:spAutoFit/>
          </a:bodyPr>
          <a:lstStyle/>
          <a:p>
            <a:r>
              <a:rPr lang="zh-CN" altLang="en-US">
                <a:latin typeface="Comic Sans MS" panose="030F0702030302020204" pitchFamily="66" charset="0"/>
                <a:cs typeface="Times New Roman" panose="02020603050405020304" pitchFamily="18" charset="0"/>
              </a:rPr>
              <a:t>图</a:t>
            </a:r>
            <a:r>
              <a:rPr lang="en-US" altLang="zh-CN">
                <a:latin typeface="Comic Sans MS" panose="030F0702030302020204" pitchFamily="66" charset="0"/>
                <a:cs typeface="Times New Roman" panose="02020603050405020304" pitchFamily="18" charset="0"/>
              </a:rPr>
              <a:t>3</a:t>
            </a:r>
            <a:r>
              <a:rPr lang="zh-CN" altLang="en-US">
                <a:latin typeface="Comic Sans MS" panose="030F0702030302020204" pitchFamily="66" charset="0"/>
                <a:cs typeface="Times New Roman" panose="02020603050405020304" pitchFamily="18" charset="0"/>
              </a:rPr>
              <a:t>：</a:t>
            </a:r>
            <a:r>
              <a:rPr lang="en-US" altLang="zh-CN">
                <a:latin typeface="Comic Sans MS" panose="030F0702030302020204" pitchFamily="66" charset="0"/>
                <a:cs typeface="Times New Roman" panose="02020603050405020304" pitchFamily="18" charset="0"/>
              </a:rPr>
              <a:t>VLMs</a:t>
            </a:r>
            <a:r>
              <a:rPr lang="zh-CN" altLang="en-US">
                <a:latin typeface="Comic Sans MS" panose="030F0702030302020204" pitchFamily="66" charset="0"/>
                <a:cs typeface="Times New Roman" panose="02020603050405020304" pitchFamily="18" charset="0"/>
              </a:rPr>
              <a:t>安全漏洞</a:t>
            </a:r>
            <a:endParaRPr lang="zh-CN" altLang="en-US" dirty="0">
              <a:latin typeface="Comic Sans MS" panose="030F0702030302020204" pitchFamily="66" charset="0"/>
              <a:cs typeface="Times New Roman" panose="02020603050405020304" pitchFamily="18" charset="0"/>
            </a:endParaRPr>
          </a:p>
        </p:txBody>
      </p:sp>
      <p:sp>
        <p:nvSpPr>
          <p:cNvPr id="11" name="文本框 10">
            <a:extLst>
              <a:ext uri="{FF2B5EF4-FFF2-40B4-BE49-F238E27FC236}">
                <a16:creationId xmlns:a16="http://schemas.microsoft.com/office/drawing/2014/main" id="{551EC30C-0D86-6771-59D1-51BEADF9A432}"/>
              </a:ext>
            </a:extLst>
          </p:cNvPr>
          <p:cNvSpPr txBox="1"/>
          <p:nvPr/>
        </p:nvSpPr>
        <p:spPr>
          <a:xfrm>
            <a:off x="545359" y="1072086"/>
            <a:ext cx="2348154" cy="40011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u="none" strike="noStrike" kern="0" cap="none" spc="0" normalizeH="0" baseline="0" noProof="0">
                <a:ln>
                  <a:noFill/>
                </a:ln>
                <a:solidFill>
                  <a:prstClr val="white"/>
                </a:solidFill>
                <a:effectLst/>
                <a:uLnTx/>
                <a:uFillTx/>
                <a:latin typeface="Comic Sans MS" panose="030F0702030302020204" pitchFamily="66" charset="0"/>
              </a:rPr>
              <a:t>VLMs</a:t>
            </a:r>
            <a:r>
              <a:rPr kumimoji="0" lang="zh-CN" altLang="en-US" sz="2000" b="1" u="none" strike="noStrike" kern="0" cap="none" spc="0" normalizeH="0" baseline="0" noProof="0">
                <a:ln>
                  <a:noFill/>
                </a:ln>
                <a:solidFill>
                  <a:prstClr val="white"/>
                </a:solidFill>
                <a:effectLst/>
                <a:uLnTx/>
                <a:uFillTx/>
                <a:latin typeface="Comic Sans MS" panose="030F0702030302020204" pitchFamily="66" charset="0"/>
              </a:rPr>
              <a:t>安全挑战</a:t>
            </a:r>
          </a:p>
        </p:txBody>
      </p:sp>
      <p:sp>
        <p:nvSpPr>
          <p:cNvPr id="2" name="灯片编号占位符 1">
            <a:extLst>
              <a:ext uri="{FF2B5EF4-FFF2-40B4-BE49-F238E27FC236}">
                <a16:creationId xmlns:a16="http://schemas.microsoft.com/office/drawing/2014/main" id="{6763BB3C-EED2-B53B-3A9F-352297D44F9D}"/>
              </a:ext>
            </a:extLst>
          </p:cNvPr>
          <p:cNvSpPr>
            <a:spLocks noGrp="1"/>
          </p:cNvSpPr>
          <p:nvPr>
            <p:ph type="sldNum" sz="quarter" idx="12"/>
          </p:nvPr>
        </p:nvSpPr>
        <p:spPr/>
        <p:txBody>
          <a:bodyPr/>
          <a:lstStyle/>
          <a:p>
            <a:fld id="{A8537B7A-7510-410A-AA53-45D600DA0276}" type="slidenum">
              <a:rPr lang="zh-CN" altLang="en-US" smtClean="0"/>
              <a:t>4</a:t>
            </a:fld>
            <a:endParaRPr lang="zh-CN" altLang="en-US"/>
          </a:p>
        </p:txBody>
      </p:sp>
      <p:pic>
        <p:nvPicPr>
          <p:cNvPr id="14" name="图形 13">
            <a:extLst>
              <a:ext uri="{FF2B5EF4-FFF2-40B4-BE49-F238E27FC236}">
                <a16:creationId xmlns:a16="http://schemas.microsoft.com/office/drawing/2014/main" id="{33C88E43-BB88-B93B-9228-5CD31A25C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113" y="1535510"/>
            <a:ext cx="4842650" cy="4192318"/>
          </a:xfrm>
          <a:prstGeom prst="rect">
            <a:avLst/>
          </a:prstGeom>
        </p:spPr>
      </p:pic>
      <p:pic>
        <p:nvPicPr>
          <p:cNvPr id="16" name="图形 15">
            <a:extLst>
              <a:ext uri="{FF2B5EF4-FFF2-40B4-BE49-F238E27FC236}">
                <a16:creationId xmlns:a16="http://schemas.microsoft.com/office/drawing/2014/main" id="{2C4EA11E-38E8-1285-E8FF-C5BB27BBBB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044" y="3516024"/>
            <a:ext cx="6325924" cy="22698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6298"/>
    </mc:Choice>
    <mc:Fallback xmlns="">
      <p:transition advTm="462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rPr>
              <a:t>研究</a:t>
            </a:r>
            <a:r>
              <a:rPr lang="zh-CN" altLang="en-US" dirty="0"/>
              <a:t>现状</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333765" y="6374619"/>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13" name="文本框 12">
            <a:extLst>
              <a:ext uri="{FF2B5EF4-FFF2-40B4-BE49-F238E27FC236}">
                <a16:creationId xmlns:a16="http://schemas.microsoft.com/office/drawing/2014/main" id="{68EB9E16-1B93-9DE8-8D94-41BBB9F24873}"/>
              </a:ext>
            </a:extLst>
          </p:cNvPr>
          <p:cNvSpPr txBox="1"/>
          <p:nvPr/>
        </p:nvSpPr>
        <p:spPr>
          <a:xfrm>
            <a:off x="553583" y="4201702"/>
            <a:ext cx="11077137" cy="2126801"/>
          </a:xfrm>
          <a:prstGeom prst="rect">
            <a:avLst/>
          </a:prstGeom>
          <a:noFill/>
        </p:spPr>
        <p:txBody>
          <a:bodyPr wrap="square" rtlCol="0">
            <a:spAutoFit/>
          </a:bodyPr>
          <a:lstStyle/>
          <a:p>
            <a:pPr>
              <a:lnSpc>
                <a:spcPct val="150000"/>
              </a:lnSpc>
            </a:pPr>
            <a:r>
              <a:rPr lang="zh-CN" altLang="en-US">
                <a:solidFill>
                  <a:srgbClr val="C00000"/>
                </a:solidFill>
                <a:latin typeface="Comic Sans MS" panose="030F0702030302020204" pitchFamily="66" charset="0"/>
              </a:rPr>
              <a:t>本研究采用</a:t>
            </a:r>
            <a:r>
              <a:rPr lang="zh-CN" altLang="en-US" b="1">
                <a:solidFill>
                  <a:srgbClr val="C00000"/>
                </a:solidFill>
                <a:latin typeface="Comic Sans MS" panose="030F0702030302020204" pitchFamily="66" charset="0"/>
              </a:rPr>
              <a:t>激活工程（</a:t>
            </a:r>
            <a:r>
              <a:rPr lang="en-US" altLang="zh-CN" b="1">
                <a:solidFill>
                  <a:srgbClr val="C00000"/>
                </a:solidFill>
                <a:latin typeface="Comic Sans MS" panose="030F0702030302020204" pitchFamily="66" charset="0"/>
              </a:rPr>
              <a:t>Activation Engineering</a:t>
            </a:r>
            <a:r>
              <a:rPr lang="zh-CN" altLang="en-US" b="1">
                <a:solidFill>
                  <a:srgbClr val="C00000"/>
                </a:solidFill>
                <a:latin typeface="Comic Sans MS" panose="030F0702030302020204" pitchFamily="66" charset="0"/>
              </a:rPr>
              <a:t>）技术</a:t>
            </a:r>
            <a:r>
              <a:rPr lang="zh-CN" altLang="en-US">
                <a:solidFill>
                  <a:srgbClr val="C00000"/>
                </a:solidFill>
                <a:latin typeface="Comic Sans MS" panose="030F0702030302020204" pitchFamily="66" charset="0"/>
              </a:rPr>
              <a:t>，一种新颖的推理时对齐方案，</a:t>
            </a:r>
            <a:r>
              <a:rPr lang="zh-CN" altLang="en-US" sz="1800" kern="1200">
                <a:solidFill>
                  <a:srgbClr val="C00000"/>
                </a:solidFill>
                <a:effectLst/>
                <a:latin typeface="+mn-lt"/>
                <a:ea typeface="+mn-ea"/>
                <a:cs typeface="+mn-cs"/>
              </a:rPr>
              <a:t>通过在隐空间提取一个和“安全”这一概念有关的方向作为安全导向向量来实现推理阶段的模型行为调控</a:t>
            </a:r>
            <a:r>
              <a:rPr lang="zh-CN" altLang="en-US">
                <a:solidFill>
                  <a:srgbClr val="C00000"/>
                </a:solidFill>
                <a:latin typeface="Comic Sans MS" panose="030F0702030302020204" pitchFamily="66" charset="0"/>
              </a:rPr>
              <a:t>：</a:t>
            </a:r>
            <a:endParaRPr lang="en-US" altLang="zh-CN">
              <a:solidFill>
                <a:srgbClr val="C00000"/>
              </a:solidFill>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设计</a:t>
            </a:r>
            <a:r>
              <a:rPr lang="zh-CN" altLang="en-US" b="1">
                <a:latin typeface="Comic Sans MS" panose="030F0702030302020204" pitchFamily="66" charset="0"/>
              </a:rPr>
              <a:t>“刺激”（</a:t>
            </a:r>
            <a:r>
              <a:rPr lang="en-US" altLang="zh-CN" b="1">
                <a:latin typeface="Comic Sans MS" panose="030F0702030302020204" pitchFamily="66" charset="0"/>
              </a:rPr>
              <a:t>Stimulus</a:t>
            </a:r>
            <a:r>
              <a:rPr lang="zh-CN" altLang="en-US" b="1">
                <a:latin typeface="Comic Sans MS" panose="030F0702030302020204" pitchFamily="66" charset="0"/>
              </a:rPr>
              <a:t>）</a:t>
            </a:r>
            <a:r>
              <a:rPr lang="zh-CN" altLang="en-US">
                <a:latin typeface="Comic Sans MS" panose="030F0702030302020204" pitchFamily="66" charset="0"/>
              </a:rPr>
              <a:t>以激活模型特定的行为模式（目标行为）；</a:t>
            </a:r>
          </a:p>
          <a:p>
            <a:pPr marL="285750" indent="-285750">
              <a:lnSpc>
                <a:spcPct val="150000"/>
              </a:lnSpc>
              <a:buFont typeface="Wingdings" panose="05000000000000000000" pitchFamily="2" charset="2"/>
              <a:buChar char="Ø"/>
            </a:pPr>
            <a:r>
              <a:rPr lang="zh-CN" altLang="en-US">
                <a:latin typeface="Comic Sans MS" panose="030F0702030302020204" pitchFamily="66" charset="0"/>
              </a:rPr>
              <a:t>分析刺激对模型</a:t>
            </a:r>
            <a:r>
              <a:rPr lang="zh-CN" altLang="en-US" b="1">
                <a:latin typeface="Comic Sans MS" panose="030F0702030302020204" pitchFamily="66" charset="0"/>
              </a:rPr>
              <a:t>隐空间（</a:t>
            </a:r>
            <a:r>
              <a:rPr lang="en-US" altLang="zh-CN" b="1">
                <a:latin typeface="Comic Sans MS" panose="030F0702030302020204" pitchFamily="66" charset="0"/>
              </a:rPr>
              <a:t>Hidden-States</a:t>
            </a:r>
            <a:r>
              <a:rPr lang="zh-CN" altLang="en-US" b="1">
                <a:latin typeface="Comic Sans MS" panose="030F0702030302020204" pitchFamily="66" charset="0"/>
              </a:rPr>
              <a:t>）</a:t>
            </a:r>
            <a:r>
              <a:rPr lang="zh-CN" altLang="en-US">
                <a:latin typeface="Comic Sans MS" panose="030F0702030302020204" pitchFamily="66" charset="0"/>
              </a:rPr>
              <a:t>的影响，将导向向量建模为</a:t>
            </a:r>
            <a:r>
              <a:rPr lang="zh-CN" altLang="en-US" b="1">
                <a:latin typeface="Comic Sans MS" panose="030F0702030302020204" pitchFamily="66" charset="0"/>
              </a:rPr>
              <a:t>目标行为和模型原始行为的差分</a:t>
            </a:r>
            <a:r>
              <a:rPr lang="zh-CN" altLang="en-US">
                <a:latin typeface="Comic Sans MS" panose="030F0702030302020204" pitchFamily="66" charset="0"/>
              </a:rPr>
              <a:t>；</a:t>
            </a:r>
          </a:p>
          <a:p>
            <a:pPr marL="285750" indent="-285750">
              <a:lnSpc>
                <a:spcPct val="150000"/>
              </a:lnSpc>
              <a:buFont typeface="Wingdings" panose="05000000000000000000" pitchFamily="2" charset="2"/>
              <a:buChar char="Ø"/>
            </a:pPr>
            <a:r>
              <a:rPr lang="zh-CN" altLang="en-US">
                <a:latin typeface="Comic Sans MS" panose="030F0702030302020204" pitchFamily="66" charset="0"/>
              </a:rPr>
              <a:t>在推理阶段利用导向向量对隐空间实施精准干预，实现原始行为向目标行为调控。</a:t>
            </a:r>
          </a:p>
        </p:txBody>
      </p:sp>
      <p:sp>
        <p:nvSpPr>
          <p:cNvPr id="14" name="圆角矩形 6">
            <a:extLst>
              <a:ext uri="{FF2B5EF4-FFF2-40B4-BE49-F238E27FC236}">
                <a16:creationId xmlns:a16="http://schemas.microsoft.com/office/drawing/2014/main" id="{B9185205-A543-9CC2-FDBA-3D9DFD6B7B37}"/>
              </a:ext>
            </a:extLst>
          </p:cNvPr>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文本框 14">
            <a:extLst>
              <a:ext uri="{FF2B5EF4-FFF2-40B4-BE49-F238E27FC236}">
                <a16:creationId xmlns:a16="http://schemas.microsoft.com/office/drawing/2014/main" id="{C61CFBC5-45CF-2B6A-4EAC-91AFEA435096}"/>
              </a:ext>
            </a:extLst>
          </p:cNvPr>
          <p:cNvSpPr txBox="1"/>
          <p:nvPr/>
        </p:nvSpPr>
        <p:spPr>
          <a:xfrm>
            <a:off x="561280" y="1725869"/>
            <a:ext cx="4700364" cy="2543132"/>
          </a:xfrm>
          <a:prstGeom prst="rect">
            <a:avLst/>
          </a:prstGeom>
          <a:noFill/>
        </p:spPr>
        <p:txBody>
          <a:bodyPr wrap="square">
            <a:spAutoFit/>
          </a:bodyPr>
          <a:lstStyle/>
          <a:p>
            <a:pPr>
              <a:lnSpc>
                <a:spcPct val="150000"/>
              </a:lnSpc>
            </a:pPr>
            <a:r>
              <a:rPr lang="zh-CN" altLang="en-US" b="1">
                <a:latin typeface="Comic Sans MS" panose="030F0702030302020204" pitchFamily="66" charset="0"/>
              </a:rPr>
              <a:t>训练时对齐（</a:t>
            </a:r>
            <a:r>
              <a:rPr lang="en-US" altLang="zh-CN" b="1">
                <a:latin typeface="Comic Sans MS" panose="030F0702030302020204" pitchFamily="66" charset="0"/>
              </a:rPr>
              <a:t>Training-Time Alignment</a:t>
            </a:r>
            <a:r>
              <a:rPr lang="zh-CN" altLang="en-US" b="1">
                <a:latin typeface="Comic Sans MS" panose="030F0702030302020204" pitchFamily="66" charset="0"/>
              </a:rPr>
              <a:t>）</a:t>
            </a:r>
            <a:endParaRPr lang="en-US" altLang="zh-CN" b="1">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高质量多模态安全数据集的构建难题</a:t>
            </a:r>
            <a:endParaRPr lang="en-US" altLang="zh-CN">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模型可及性和计算成本限制</a:t>
            </a:r>
            <a:endParaRPr lang="en-US" altLang="zh-CN">
              <a:latin typeface="Comic Sans MS" panose="030F0702030302020204" pitchFamily="66" charset="0"/>
            </a:endParaRPr>
          </a:p>
          <a:p>
            <a:pPr>
              <a:lnSpc>
                <a:spcPct val="150000"/>
              </a:lnSpc>
            </a:pPr>
            <a:r>
              <a:rPr lang="zh-CN" altLang="en-US" b="1">
                <a:latin typeface="Comic Sans MS" panose="030F0702030302020204" pitchFamily="66" charset="0"/>
              </a:rPr>
              <a:t>推理时对齐（</a:t>
            </a:r>
            <a:r>
              <a:rPr lang="en-US" altLang="zh-CN" b="1">
                <a:latin typeface="Comic Sans MS" panose="030F0702030302020204" pitchFamily="66" charset="0"/>
              </a:rPr>
              <a:t>Test-Time Alignment</a:t>
            </a:r>
            <a:r>
              <a:rPr lang="zh-CN" altLang="en-US" b="1">
                <a:latin typeface="Comic Sans MS" panose="030F0702030302020204" pitchFamily="66" charset="0"/>
              </a:rPr>
              <a:t>）</a:t>
            </a:r>
            <a:endParaRPr lang="en-US" altLang="zh-CN" b="1">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视觉安全挑战应对不足</a:t>
            </a:r>
            <a:endParaRPr lang="en-US" altLang="zh-CN">
              <a:latin typeface="Comic Sans MS" panose="030F0702030302020204" pitchFamily="66" charset="0"/>
            </a:endParaRPr>
          </a:p>
          <a:p>
            <a:pPr marL="285750" indent="-285750">
              <a:lnSpc>
                <a:spcPct val="150000"/>
              </a:lnSpc>
              <a:buFont typeface="Wingdings" panose="05000000000000000000" pitchFamily="2" charset="2"/>
              <a:buChar char="Ø"/>
            </a:pPr>
            <a:r>
              <a:rPr lang="zh-CN" altLang="en-US">
                <a:latin typeface="Comic Sans MS" panose="030F0702030302020204" pitchFamily="66" charset="0"/>
              </a:rPr>
              <a:t>安全对齐导致的实用性下降</a:t>
            </a:r>
            <a:endParaRPr lang="en-US" altLang="zh-CN">
              <a:latin typeface="Comic Sans MS" panose="030F0702030302020204" pitchFamily="66" charset="0"/>
            </a:endParaRPr>
          </a:p>
        </p:txBody>
      </p:sp>
      <p:sp>
        <p:nvSpPr>
          <p:cNvPr id="2" name="文本框 1">
            <a:extLst>
              <a:ext uri="{FF2B5EF4-FFF2-40B4-BE49-F238E27FC236}">
                <a16:creationId xmlns:a16="http://schemas.microsoft.com/office/drawing/2014/main" id="{E9B18E60-0953-C752-5C4A-2B0240804EB8}"/>
              </a:ext>
            </a:extLst>
          </p:cNvPr>
          <p:cNvSpPr txBox="1"/>
          <p:nvPr/>
        </p:nvSpPr>
        <p:spPr>
          <a:xfrm>
            <a:off x="545359" y="1072086"/>
            <a:ext cx="2348154" cy="40011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u="none" strike="noStrike" kern="0" cap="none" spc="0" normalizeH="0" baseline="0" noProof="0">
                <a:ln>
                  <a:noFill/>
                </a:ln>
                <a:solidFill>
                  <a:prstClr val="white"/>
                </a:solidFill>
                <a:effectLst/>
                <a:uLnTx/>
                <a:uFillTx/>
                <a:latin typeface="Comic Sans MS" panose="030F0702030302020204" pitchFamily="66" charset="0"/>
              </a:rPr>
              <a:t>VLMs</a:t>
            </a:r>
            <a:r>
              <a:rPr kumimoji="0" lang="zh-CN" altLang="en-US" sz="2000" b="1" u="none" strike="noStrike" kern="0" cap="none" spc="0" normalizeH="0" baseline="0" noProof="0">
                <a:ln>
                  <a:noFill/>
                </a:ln>
                <a:solidFill>
                  <a:prstClr val="white"/>
                </a:solidFill>
                <a:effectLst/>
                <a:uLnTx/>
                <a:uFillTx/>
                <a:latin typeface="Comic Sans MS" panose="030F0702030302020204" pitchFamily="66" charset="0"/>
              </a:rPr>
              <a:t>安全对齐</a:t>
            </a:r>
          </a:p>
        </p:txBody>
      </p:sp>
      <p:pic>
        <p:nvPicPr>
          <p:cNvPr id="9" name="图形 8">
            <a:extLst>
              <a:ext uri="{FF2B5EF4-FFF2-40B4-BE49-F238E27FC236}">
                <a16:creationId xmlns:a16="http://schemas.microsoft.com/office/drawing/2014/main" id="{D6B3EA3A-9068-6386-7727-024B522150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1228" y="1192059"/>
            <a:ext cx="5658712" cy="2627259"/>
          </a:xfrm>
          <a:prstGeom prst="rect">
            <a:avLst/>
          </a:prstGeom>
        </p:spPr>
      </p:pic>
      <p:sp>
        <p:nvSpPr>
          <p:cNvPr id="12" name="矩形 11">
            <a:extLst>
              <a:ext uri="{FF2B5EF4-FFF2-40B4-BE49-F238E27FC236}">
                <a16:creationId xmlns:a16="http://schemas.microsoft.com/office/drawing/2014/main" id="{BB9D0DFA-EEE2-5B78-110C-F7B50F034CFA}"/>
              </a:ext>
            </a:extLst>
          </p:cNvPr>
          <p:cNvSpPr/>
          <p:nvPr/>
        </p:nvSpPr>
        <p:spPr>
          <a:xfrm>
            <a:off x="7388188" y="3825844"/>
            <a:ext cx="2952400" cy="369332"/>
          </a:xfrm>
          <a:prstGeom prst="rect">
            <a:avLst/>
          </a:prstGeom>
        </p:spPr>
        <p:txBody>
          <a:bodyPr wrap="square">
            <a:spAutoFit/>
          </a:bodyPr>
          <a:lstStyle/>
          <a:p>
            <a:r>
              <a:rPr lang="zh-CN" altLang="en-US">
                <a:latin typeface="Comic Sans MS" panose="030F0702030302020204" pitchFamily="66" charset="0"/>
                <a:cs typeface="Times New Roman" panose="02020603050405020304" pitchFamily="18" charset="0"/>
              </a:rPr>
              <a:t>图</a:t>
            </a:r>
            <a:r>
              <a:rPr lang="en-US" altLang="zh-CN">
                <a:latin typeface="Comic Sans MS" panose="030F0702030302020204" pitchFamily="66" charset="0"/>
                <a:cs typeface="Times New Roman" panose="02020603050405020304" pitchFamily="18" charset="0"/>
              </a:rPr>
              <a:t>5</a:t>
            </a:r>
            <a:r>
              <a:rPr lang="zh-CN" altLang="en-US">
                <a:latin typeface="Comic Sans MS" panose="030F0702030302020204" pitchFamily="66" charset="0"/>
                <a:cs typeface="Times New Roman" panose="02020603050405020304" pitchFamily="18" charset="0"/>
              </a:rPr>
              <a:t>：安全导向向量技术</a:t>
            </a:r>
            <a:endParaRPr lang="zh-CN" altLang="en-US" dirty="0">
              <a:latin typeface="Comic Sans MS" panose="030F0702030302020204" pitchFamily="66" charset="0"/>
              <a:cs typeface="Times New Roman" panose="02020603050405020304" pitchFamily="18" charset="0"/>
            </a:endParaRPr>
          </a:p>
        </p:txBody>
      </p:sp>
      <p:sp>
        <p:nvSpPr>
          <p:cNvPr id="11" name="灯片编号占位符 10">
            <a:extLst>
              <a:ext uri="{FF2B5EF4-FFF2-40B4-BE49-F238E27FC236}">
                <a16:creationId xmlns:a16="http://schemas.microsoft.com/office/drawing/2014/main" id="{39A7DB67-7F62-1550-0CA4-377168110E2E}"/>
              </a:ext>
            </a:extLst>
          </p:cNvPr>
          <p:cNvSpPr>
            <a:spLocks noGrp="1"/>
          </p:cNvSpPr>
          <p:nvPr>
            <p:ph type="sldNum" sz="quarter" idx="12"/>
          </p:nvPr>
        </p:nvSpPr>
        <p:spPr/>
        <p:txBody>
          <a:bodyPr/>
          <a:lstStyle/>
          <a:p>
            <a:fld id="{A8537B7A-7510-410A-AA53-45D600DA0276}" type="slidenum">
              <a:rPr lang="zh-CN" altLang="en-US" smtClean="0"/>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2967"/>
    </mc:Choice>
    <mc:Fallback xmlns="">
      <p:transition advTm="229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287867"/>
            <a:ext cx="6966685" cy="51886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a:t>方法</a:t>
            </a:r>
            <a:r>
              <a:rPr kumimoji="0" lang="zh-CN" altLang="en-US" sz="3200" b="1" i="0" u="none" strike="noStrike" kern="1200" cap="none" spc="0" normalizeH="0" baseline="0" noProof="0">
                <a:ln>
                  <a:noFill/>
                </a:ln>
                <a:solidFill>
                  <a:srgbClr val="024282"/>
                </a:solidFill>
                <a:effectLst/>
                <a:uLnTx/>
                <a:uFillTx/>
                <a:latin typeface="微软雅黑" panose="020B0503020204020204" charset="-122"/>
                <a:ea typeface="微软雅黑" panose="020B0503020204020204" charset="-122"/>
                <a:cs typeface="+mn-cs"/>
              </a:rPr>
              <a:t>设计</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sp>
        <p:nvSpPr>
          <p:cNvPr id="41" name="圆角矩形 6"/>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文本框 41"/>
          <p:cNvSpPr txBox="1"/>
          <p:nvPr/>
        </p:nvSpPr>
        <p:spPr>
          <a:xfrm>
            <a:off x="567834" y="1064339"/>
            <a:ext cx="3182281" cy="40011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u="none" strike="noStrike" kern="0" cap="none" spc="0" normalizeH="0" baseline="0" noProof="0">
                <a:ln>
                  <a:noFill/>
                </a:ln>
                <a:solidFill>
                  <a:prstClr val="white"/>
                </a:solidFill>
                <a:effectLst/>
                <a:uLnTx/>
                <a:uFillTx/>
                <a:latin typeface="Comic Sans MS" panose="030F0702030302020204" pitchFamily="66" charset="0"/>
              </a:rPr>
              <a:t>MultiSteer</a:t>
            </a:r>
            <a:r>
              <a:rPr kumimoji="0" lang="zh-CN" altLang="en-US" sz="2000" b="1" u="none" strike="noStrike" kern="0" cap="none" spc="0" normalizeH="0" baseline="0" noProof="0">
                <a:ln>
                  <a:noFill/>
                </a:ln>
                <a:solidFill>
                  <a:prstClr val="white"/>
                </a:solidFill>
                <a:effectLst/>
                <a:uLnTx/>
                <a:uFillTx/>
                <a:latin typeface="Comic Sans MS" panose="030F0702030302020204" pitchFamily="66" charset="0"/>
              </a:rPr>
              <a:t>算法</a:t>
            </a:r>
            <a:endParaRPr kumimoji="0" lang="zh-CN" altLang="en-US" sz="2000" b="1" u="none" strike="noStrike" kern="0" cap="none" spc="0" normalizeH="0" baseline="0" noProof="0" dirty="0">
              <a:ln>
                <a:noFill/>
              </a:ln>
              <a:solidFill>
                <a:prstClr val="white"/>
              </a:solidFill>
              <a:effectLst/>
              <a:uLnTx/>
              <a:uFillTx/>
              <a:latin typeface="Comic Sans MS" panose="030F0702030302020204" pitchFamily="66" charset="0"/>
            </a:endParaRPr>
          </a:p>
        </p:txBody>
      </p:sp>
      <p:sp>
        <p:nvSpPr>
          <p:cNvPr id="2" name="矩形: 圆角 1">
            <a:extLst>
              <a:ext uri="{FF2B5EF4-FFF2-40B4-BE49-F238E27FC236}">
                <a16:creationId xmlns:a16="http://schemas.microsoft.com/office/drawing/2014/main" id="{17D15766-EB62-6C35-2B47-D34B02B08EF5}"/>
              </a:ext>
            </a:extLst>
          </p:cNvPr>
          <p:cNvSpPr/>
          <p:nvPr/>
        </p:nvSpPr>
        <p:spPr>
          <a:xfrm>
            <a:off x="678721" y="4183341"/>
            <a:ext cx="4953791" cy="1364327"/>
          </a:xfrm>
          <a:prstGeom prst="roundRect">
            <a:avLst/>
          </a:prstGeom>
          <a:solidFill>
            <a:srgbClr val="E4EEF8"/>
          </a:solidFill>
          <a:ln w="38100">
            <a:solidFill>
              <a:srgbClr val="2065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altLang="zh-CN" sz="1400" b="1" i="0" u="none" strike="noStrike" kern="1200" cap="none" spc="0" normalizeH="0" baseline="0" noProof="0">
                <a:ln>
                  <a:noFill/>
                </a:ln>
                <a:solidFill>
                  <a:srgbClr val="FFC000">
                    <a:lumMod val="75000"/>
                  </a:srgbClr>
                </a:solidFill>
                <a:effectLst/>
                <a:uLnTx/>
                <a:uFillTx/>
                <a:latin typeface="Comic Sans MS" panose="030F0702030302020204" pitchFamily="66" charset="0"/>
                <a:ea typeface="等线" panose="02010600030101010101" pitchFamily="2" charset="-122"/>
                <a:cs typeface="+mn-cs"/>
              </a:rPr>
              <a:t>Assistant:</a:t>
            </a:r>
            <a:r>
              <a:rPr lang="zh-CN" altLang="en-US" sz="1400" b="1">
                <a:solidFill>
                  <a:srgbClr val="FFC000">
                    <a:lumMod val="75000"/>
                  </a:srgbClr>
                </a:solidFill>
                <a:latin typeface="Comic Sans MS" panose="030F0702030302020204" pitchFamily="66" charset="0"/>
                <a:ea typeface="等线" panose="02010600030101010101" pitchFamily="2" charset="-122"/>
              </a:rPr>
              <a:t> </a:t>
            </a:r>
            <a:r>
              <a:rPr lang="en-US" altLang="zh-CN" sz="1400" b="1">
                <a:solidFill>
                  <a:schemeClr val="accent1">
                    <a:lumMod val="50000"/>
                  </a:schemeClr>
                </a:solidFill>
                <a:latin typeface="Comic Sans MS" panose="030F0702030302020204" pitchFamily="66" charset="0"/>
              </a:rPr>
              <a:t>You are a helpful assistant. </a:t>
            </a:r>
          </a:p>
          <a:p>
            <a:r>
              <a:rPr lang="en-US" altLang="zh-CN" sz="1400" b="1">
                <a:solidFill>
                  <a:srgbClr val="FFC000">
                    <a:lumMod val="75000"/>
                  </a:srgbClr>
                </a:solidFill>
                <a:latin typeface="Comic Sans MS" panose="030F0702030302020204" pitchFamily="66" charset="0"/>
                <a:ea typeface="等线" panose="02010600030101010101" pitchFamily="2" charset="-122"/>
              </a:rPr>
              <a:t>User: </a:t>
            </a:r>
            <a:r>
              <a:rPr lang="en-US" altLang="zh-CN" sz="1400" b="1">
                <a:solidFill>
                  <a:srgbClr val="C00000"/>
                </a:solidFill>
                <a:latin typeface="Comic Sans MS" panose="030F0702030302020204" pitchFamily="66" charset="0"/>
              </a:rPr>
              <a:t>&lt;image&gt; </a:t>
            </a:r>
            <a:r>
              <a:rPr lang="zh-CN" altLang="en-US" sz="1400" b="1">
                <a:solidFill>
                  <a:schemeClr val="accent1">
                    <a:lumMod val="50000"/>
                  </a:schemeClr>
                </a:solidFill>
                <a:latin typeface="Comic Sans MS" panose="030F0702030302020204" pitchFamily="66" charset="0"/>
              </a:rPr>
              <a:t>The assistant’s answers should not include any harmful, unethical, racist, sexist, toxic, dangerous, or illegal content.</a:t>
            </a:r>
            <a:endParaRPr lang="en-US" altLang="zh-CN" sz="1400" b="1">
              <a:solidFill>
                <a:schemeClr val="accent1">
                  <a:lumMod val="50000"/>
                </a:schemeClr>
              </a:solidFill>
              <a:latin typeface="Comic Sans MS" panose="030F0702030302020204" pitchFamily="66" charset="0"/>
            </a:endParaRPr>
          </a:p>
          <a:p>
            <a:r>
              <a:rPr lang="en-US" altLang="zh-CN" sz="1400" b="1">
                <a:solidFill>
                  <a:srgbClr val="C00000"/>
                </a:solidFill>
                <a:latin typeface="Comic Sans MS" panose="030F0702030302020204" pitchFamily="66" charset="0"/>
              </a:rPr>
              <a:t>{query}</a:t>
            </a:r>
            <a:endParaRPr lang="zh-CN" altLang="en-US" sz="1400" b="1">
              <a:solidFill>
                <a:srgbClr val="C00000"/>
              </a:solidFill>
              <a:latin typeface="Comic Sans MS" panose="030F0702030302020204" pitchFamily="66" charset="0"/>
            </a:endParaRPr>
          </a:p>
        </p:txBody>
      </p:sp>
      <p:sp>
        <p:nvSpPr>
          <p:cNvPr id="13" name="灯片编号占位符 12">
            <a:extLst>
              <a:ext uri="{FF2B5EF4-FFF2-40B4-BE49-F238E27FC236}">
                <a16:creationId xmlns:a16="http://schemas.microsoft.com/office/drawing/2014/main" id="{21FAE165-19F5-AA33-CDC5-627F63290862}"/>
              </a:ext>
            </a:extLst>
          </p:cNvPr>
          <p:cNvSpPr>
            <a:spLocks noGrp="1"/>
          </p:cNvSpPr>
          <p:nvPr>
            <p:ph type="sldNum" sz="quarter" idx="12"/>
          </p:nvPr>
        </p:nvSpPr>
        <p:spPr/>
        <p:txBody>
          <a:bodyPr/>
          <a:lstStyle/>
          <a:p>
            <a:fld id="{A8537B7A-7510-410A-AA53-45D600DA0276}" type="slidenum">
              <a:rPr lang="zh-CN" altLang="en-US" smtClean="0"/>
              <a:t>6</a:t>
            </a:fld>
            <a:endParaRPr lang="zh-CN" altLang="en-US"/>
          </a:p>
        </p:txBody>
      </p:sp>
      <p:pic>
        <p:nvPicPr>
          <p:cNvPr id="15" name="图形 14">
            <a:extLst>
              <a:ext uri="{FF2B5EF4-FFF2-40B4-BE49-F238E27FC236}">
                <a16:creationId xmlns:a16="http://schemas.microsoft.com/office/drawing/2014/main" id="{11D9AC57-DAF8-D426-E815-0F354367B550}"/>
              </a:ext>
            </a:extLst>
          </p:cNvPr>
          <p:cNvPicPr>
            <a:picLocks noChangeAspect="1"/>
          </p:cNvPicPr>
          <p:nvPr/>
        </p:nvPicPr>
        <p:blipFill>
          <a:blip r:embed="rId5">
            <a:extLst>
              <a:ext uri="{96DAC541-7B7A-43D3-8B79-37D633B846F1}">
                <asvg:svgBlip xmlns:asvg="http://schemas.microsoft.com/office/drawing/2016/SVG/main" r:embed="rId6"/>
              </a:ext>
            </a:extLst>
          </a:blip>
          <a:srcRect b="54672"/>
          <a:stretch/>
        </p:blipFill>
        <p:spPr>
          <a:xfrm>
            <a:off x="567834" y="1960318"/>
            <a:ext cx="5598859" cy="2092887"/>
          </a:xfrm>
          <a:prstGeom prst="rect">
            <a:avLst/>
          </a:prstGeom>
        </p:spPr>
      </p:pic>
      <p:grpSp>
        <p:nvGrpSpPr>
          <p:cNvPr id="16" name="组合 15">
            <a:extLst>
              <a:ext uri="{FF2B5EF4-FFF2-40B4-BE49-F238E27FC236}">
                <a16:creationId xmlns:a16="http://schemas.microsoft.com/office/drawing/2014/main" id="{675AEE7C-C164-14AE-A21B-9790802C45A6}"/>
              </a:ext>
            </a:extLst>
          </p:cNvPr>
          <p:cNvGrpSpPr/>
          <p:nvPr/>
        </p:nvGrpSpPr>
        <p:grpSpPr>
          <a:xfrm>
            <a:off x="333765" y="6374619"/>
            <a:ext cx="2288948" cy="377531"/>
            <a:chOff x="303233" y="6426034"/>
            <a:chExt cx="2288948" cy="377531"/>
          </a:xfrm>
        </p:grpSpPr>
        <p:pic>
          <p:nvPicPr>
            <p:cNvPr id="17" name="图片 16">
              <a:extLst>
                <a:ext uri="{FF2B5EF4-FFF2-40B4-BE49-F238E27FC236}">
                  <a16:creationId xmlns:a16="http://schemas.microsoft.com/office/drawing/2014/main" id="{9418F9E6-E260-60F7-E8EC-E817E82AEEF5}"/>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18" name="图片 17">
              <a:extLst>
                <a:ext uri="{FF2B5EF4-FFF2-40B4-BE49-F238E27FC236}">
                  <a16:creationId xmlns:a16="http://schemas.microsoft.com/office/drawing/2014/main" id="{BC7B457F-4F4D-B200-66E8-FF53F6F5561C}"/>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cxnSp>
        <p:nvCxnSpPr>
          <p:cNvPr id="21" name="直接连接符 20">
            <a:extLst>
              <a:ext uri="{FF2B5EF4-FFF2-40B4-BE49-F238E27FC236}">
                <a16:creationId xmlns:a16="http://schemas.microsoft.com/office/drawing/2014/main" id="{96F94201-4AE6-3534-DED4-EF726DDC1BB2}"/>
              </a:ext>
            </a:extLst>
          </p:cNvPr>
          <p:cNvCxnSpPr/>
          <p:nvPr/>
        </p:nvCxnSpPr>
        <p:spPr>
          <a:xfrm flipH="1">
            <a:off x="759854" y="3503054"/>
            <a:ext cx="148531" cy="726036"/>
          </a:xfrm>
          <a:prstGeom prst="line">
            <a:avLst/>
          </a:prstGeom>
          <a:ln w="28575">
            <a:solidFill>
              <a:srgbClr val="20659D"/>
            </a:solidFill>
            <a:prstDash val="sysDash"/>
          </a:ln>
        </p:spPr>
        <p:style>
          <a:lnRef idx="3">
            <a:schemeClr val="accent6"/>
          </a:lnRef>
          <a:fillRef idx="0">
            <a:schemeClr val="accent6"/>
          </a:fillRef>
          <a:effectRef idx="2">
            <a:schemeClr val="accent6"/>
          </a:effectRef>
          <a:fontRef idx="minor">
            <a:schemeClr val="tx1"/>
          </a:fontRef>
        </p:style>
      </p:cxnSp>
      <p:cxnSp>
        <p:nvCxnSpPr>
          <p:cNvPr id="22" name="直接连接符 21">
            <a:extLst>
              <a:ext uri="{FF2B5EF4-FFF2-40B4-BE49-F238E27FC236}">
                <a16:creationId xmlns:a16="http://schemas.microsoft.com/office/drawing/2014/main" id="{3ECD27EF-6855-CE28-A63D-D61BF1977803}"/>
              </a:ext>
            </a:extLst>
          </p:cNvPr>
          <p:cNvCxnSpPr>
            <a:cxnSpLocks/>
          </p:cNvCxnSpPr>
          <p:nvPr/>
        </p:nvCxnSpPr>
        <p:spPr>
          <a:xfrm>
            <a:off x="1684177" y="3503054"/>
            <a:ext cx="112322" cy="680287"/>
          </a:xfrm>
          <a:prstGeom prst="line">
            <a:avLst/>
          </a:prstGeom>
          <a:ln w="28575">
            <a:solidFill>
              <a:srgbClr val="20659D"/>
            </a:solidFill>
            <a:prstDash val="sysDash"/>
          </a:ln>
        </p:spPr>
        <p:style>
          <a:lnRef idx="3">
            <a:schemeClr val="accent6"/>
          </a:lnRef>
          <a:fillRef idx="0">
            <a:schemeClr val="accent6"/>
          </a:fillRef>
          <a:effectRef idx="2">
            <a:schemeClr val="accent6"/>
          </a:effectRef>
          <a:fontRef idx="minor">
            <a:schemeClr val="tx1"/>
          </a:fontRef>
        </p:style>
      </p:cxnSp>
      <p:sp>
        <p:nvSpPr>
          <p:cNvPr id="24" name="矩形: 圆角 23">
            <a:extLst>
              <a:ext uri="{FF2B5EF4-FFF2-40B4-BE49-F238E27FC236}">
                <a16:creationId xmlns:a16="http://schemas.microsoft.com/office/drawing/2014/main" id="{F88CFDEC-EA49-560B-531F-7932E2D8A8BD}"/>
              </a:ext>
            </a:extLst>
          </p:cNvPr>
          <p:cNvSpPr/>
          <p:nvPr/>
        </p:nvSpPr>
        <p:spPr>
          <a:xfrm>
            <a:off x="766293" y="3310155"/>
            <a:ext cx="1088264" cy="193184"/>
          </a:xfrm>
          <a:prstGeom prst="roundRect">
            <a:avLst/>
          </a:prstGeom>
          <a:noFill/>
          <a:ln w="19050">
            <a:solidFill>
              <a:srgbClr val="20659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31FA27CB-4B29-2EDF-7647-63CE37FB5155}"/>
              </a:ext>
            </a:extLst>
          </p:cNvPr>
          <p:cNvPicPr>
            <a:picLocks noChangeAspect="1"/>
          </p:cNvPicPr>
          <p:nvPr/>
        </p:nvPicPr>
        <p:blipFill>
          <a:blip r:embed="rId5">
            <a:extLst>
              <a:ext uri="{96DAC541-7B7A-43D3-8B79-37D633B846F1}">
                <asvg:svgBlip xmlns:asvg="http://schemas.microsoft.com/office/drawing/2016/SVG/main" r:embed="rId6"/>
              </a:ext>
            </a:extLst>
          </a:blip>
          <a:srcRect t="47553"/>
          <a:stretch/>
        </p:blipFill>
        <p:spPr>
          <a:xfrm>
            <a:off x="6422088" y="1960318"/>
            <a:ext cx="5083830" cy="2198800"/>
          </a:xfrm>
          <a:prstGeom prst="rect">
            <a:avLst/>
          </a:prstGeom>
        </p:spPr>
      </p:pic>
      <p:cxnSp>
        <p:nvCxnSpPr>
          <p:cNvPr id="19" name="直接连接符 18">
            <a:extLst>
              <a:ext uri="{FF2B5EF4-FFF2-40B4-BE49-F238E27FC236}">
                <a16:creationId xmlns:a16="http://schemas.microsoft.com/office/drawing/2014/main" id="{5E917F02-48BA-87B0-5E8D-38D1BA794EF9}"/>
              </a:ext>
            </a:extLst>
          </p:cNvPr>
          <p:cNvCxnSpPr/>
          <p:nvPr/>
        </p:nvCxnSpPr>
        <p:spPr>
          <a:xfrm>
            <a:off x="6037727" y="2037229"/>
            <a:ext cx="0" cy="2009252"/>
          </a:xfrm>
          <a:prstGeom prst="line">
            <a:avLst/>
          </a:prstGeom>
        </p:spPr>
        <p:style>
          <a:lnRef idx="3">
            <a:schemeClr val="dk1"/>
          </a:lnRef>
          <a:fillRef idx="0">
            <a:schemeClr val="dk1"/>
          </a:fillRef>
          <a:effectRef idx="2">
            <a:schemeClr val="dk1"/>
          </a:effectRef>
          <a:fontRef idx="minor">
            <a:schemeClr val="tx1"/>
          </a:fontRef>
        </p:style>
      </p:cxnSp>
      <p:sp>
        <p:nvSpPr>
          <p:cNvPr id="28" name="文本框 27">
            <a:extLst>
              <a:ext uri="{FF2B5EF4-FFF2-40B4-BE49-F238E27FC236}">
                <a16:creationId xmlns:a16="http://schemas.microsoft.com/office/drawing/2014/main" id="{E2FB7367-D594-AD02-8544-861B69F815BC}"/>
              </a:ext>
            </a:extLst>
          </p:cNvPr>
          <p:cNvSpPr txBox="1"/>
          <p:nvPr/>
        </p:nvSpPr>
        <p:spPr>
          <a:xfrm>
            <a:off x="6096000" y="4296170"/>
            <a:ext cx="5598858" cy="2126801"/>
          </a:xfrm>
          <a:prstGeom prst="rect">
            <a:avLst/>
          </a:prstGeom>
          <a:noFill/>
        </p:spPr>
        <p:txBody>
          <a:bodyPr wrap="square">
            <a:spAutoFit/>
          </a:bodyPr>
          <a:lstStyle/>
          <a:p>
            <a:pPr>
              <a:lnSpc>
                <a:spcPct val="150000"/>
              </a:lnSpc>
            </a:pPr>
            <a:r>
              <a:rPr lang="en-US" altLang="zh-CN" b="1">
                <a:latin typeface="Comic Sans MS" panose="030F0702030302020204" pitchFamily="66" charset="0"/>
              </a:rPr>
              <a:t>a</a:t>
            </a:r>
            <a:r>
              <a:rPr lang="zh-CN" altLang="en-US" b="1">
                <a:latin typeface="Comic Sans MS" panose="030F0702030302020204" pitchFamily="66" charset="0"/>
              </a:rPr>
              <a:t>）用</a:t>
            </a:r>
            <a:r>
              <a:rPr lang="en-US" altLang="zh-CN" b="1">
                <a:latin typeface="Comic Sans MS" panose="030F0702030302020204" pitchFamily="66" charset="0"/>
              </a:rPr>
              <a:t>Safety Principle</a:t>
            </a:r>
            <a:r>
              <a:rPr lang="zh-CN" altLang="en-US" b="1">
                <a:latin typeface="Comic Sans MS" panose="030F0702030302020204" pitchFamily="66" charset="0"/>
              </a:rPr>
              <a:t>“刺激”</a:t>
            </a:r>
            <a:r>
              <a:rPr lang="en-US" altLang="zh-CN" b="1">
                <a:latin typeface="Comic Sans MS" panose="030F0702030302020204" pitchFamily="66" charset="0"/>
              </a:rPr>
              <a:t>VLM</a:t>
            </a:r>
            <a:r>
              <a:rPr lang="zh-CN" altLang="en-US" b="1">
                <a:latin typeface="Comic Sans MS" panose="030F0702030302020204" pitchFamily="66" charset="0"/>
              </a:rPr>
              <a:t>的安全认知，得到</a:t>
            </a:r>
            <a:r>
              <a:rPr lang="en-US" altLang="zh-CN" b="1">
                <a:latin typeface="Comic Sans MS" panose="030F0702030302020204" pitchFamily="66" charset="0"/>
              </a:rPr>
              <a:t>Pair-Wise</a:t>
            </a:r>
            <a:r>
              <a:rPr lang="zh-CN" altLang="en-US" b="1">
                <a:latin typeface="Comic Sans MS" panose="030F0702030302020204" pitchFamily="66" charset="0"/>
              </a:rPr>
              <a:t>的锚点数据</a:t>
            </a:r>
            <a:endParaRPr lang="en-US" altLang="zh-CN" b="1">
              <a:latin typeface="Comic Sans MS" panose="030F0702030302020204" pitchFamily="66" charset="0"/>
            </a:endParaRPr>
          </a:p>
          <a:p>
            <a:pPr>
              <a:lnSpc>
                <a:spcPct val="150000"/>
              </a:lnSpc>
            </a:pPr>
            <a:r>
              <a:rPr lang="en-US" altLang="zh-CN" b="1">
                <a:latin typeface="Comic Sans MS" panose="030F0702030302020204" pitchFamily="66" charset="0"/>
              </a:rPr>
              <a:t>b</a:t>
            </a:r>
            <a:r>
              <a:rPr lang="zh-CN" altLang="en-US" b="1">
                <a:latin typeface="Comic Sans MS" panose="030F0702030302020204" pitchFamily="66" charset="0"/>
              </a:rPr>
              <a:t>）差分得到样本级导向向量，并</a:t>
            </a:r>
            <a:r>
              <a:rPr lang="en-US" altLang="zh-CN" b="1">
                <a:latin typeface="Comic Sans MS" panose="030F0702030302020204" pitchFamily="66" charset="0"/>
              </a:rPr>
              <a:t>K-Means</a:t>
            </a:r>
            <a:r>
              <a:rPr lang="zh-CN" altLang="en-US" b="1">
                <a:latin typeface="Comic Sans MS" panose="030F0702030302020204" pitchFamily="66" charset="0"/>
              </a:rPr>
              <a:t>聚类</a:t>
            </a:r>
            <a:endParaRPr lang="en-US" altLang="zh-CN" b="1">
              <a:latin typeface="Comic Sans MS" panose="030F0702030302020204" pitchFamily="66" charset="0"/>
            </a:endParaRPr>
          </a:p>
          <a:p>
            <a:pPr>
              <a:lnSpc>
                <a:spcPct val="150000"/>
              </a:lnSpc>
            </a:pPr>
            <a:r>
              <a:rPr lang="en-US" altLang="zh-CN" b="1">
                <a:latin typeface="Comic Sans MS" panose="030F0702030302020204" pitchFamily="66" charset="0"/>
              </a:rPr>
              <a:t>c</a:t>
            </a:r>
            <a:r>
              <a:rPr lang="zh-CN" altLang="en-US" b="1">
                <a:latin typeface="Comic Sans MS" panose="030F0702030302020204" pitchFamily="66" charset="0"/>
              </a:rPr>
              <a:t>）传统单一导向向量的做法</a:t>
            </a:r>
            <a:endParaRPr lang="en-US" altLang="zh-CN" b="1">
              <a:latin typeface="Comic Sans MS" panose="030F0702030302020204" pitchFamily="66" charset="0"/>
            </a:endParaRPr>
          </a:p>
          <a:p>
            <a:pPr>
              <a:lnSpc>
                <a:spcPct val="150000"/>
              </a:lnSpc>
            </a:pPr>
            <a:r>
              <a:rPr lang="en-US" altLang="zh-CN" b="1">
                <a:latin typeface="Comic Sans MS" panose="030F0702030302020204" pitchFamily="66" charset="0"/>
              </a:rPr>
              <a:t>d</a:t>
            </a:r>
            <a:r>
              <a:rPr lang="zh-CN" altLang="en-US" b="1">
                <a:latin typeface="Comic Sans MS" panose="030F0702030302020204" pitchFamily="66" charset="0"/>
              </a:rPr>
              <a:t>）用多个向量的线性组合干预</a:t>
            </a:r>
            <a:r>
              <a:rPr lang="en-US" altLang="zh-CN" b="1">
                <a:latin typeface="Comic Sans MS" panose="030F0702030302020204" pitchFamily="66" charset="0"/>
              </a:rPr>
              <a:t>VLM</a:t>
            </a:r>
            <a:r>
              <a:rPr lang="zh-CN" altLang="en-US" b="1">
                <a:latin typeface="Comic Sans MS" panose="030F0702030302020204" pitchFamily="66" charset="0"/>
              </a:rPr>
              <a:t>隐空间</a:t>
            </a:r>
            <a:endParaRPr lang="en-US" altLang="zh-CN" b="1">
              <a:latin typeface="Comic Sans MS" panose="030F0702030302020204" pitchFamily="66" charset="0"/>
            </a:endParaRPr>
          </a:p>
        </p:txBody>
      </p:sp>
      <p:sp>
        <p:nvSpPr>
          <p:cNvPr id="31" name="文本框 30">
            <a:extLst>
              <a:ext uri="{FF2B5EF4-FFF2-40B4-BE49-F238E27FC236}">
                <a16:creationId xmlns:a16="http://schemas.microsoft.com/office/drawing/2014/main" id="{EDDFC13F-497D-6DA6-1BF1-EDE29981754E}"/>
              </a:ext>
            </a:extLst>
          </p:cNvPr>
          <p:cNvSpPr txBox="1"/>
          <p:nvPr/>
        </p:nvSpPr>
        <p:spPr>
          <a:xfrm>
            <a:off x="3999620" y="1073601"/>
            <a:ext cx="7131984"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a:latin typeface="Comic Sans MS" panose="030F0702030302020204" pitchFamily="66" charset="0"/>
              </a:rPr>
              <a:t>本文发现：</a:t>
            </a:r>
            <a:r>
              <a:rPr lang="en-US" altLang="zh-CN" b="1">
                <a:latin typeface="Comic Sans MS" panose="030F0702030302020204" pitchFamily="66" charset="0"/>
              </a:rPr>
              <a:t>VLM</a:t>
            </a:r>
            <a:r>
              <a:rPr lang="zh-CN" altLang="en-US" b="1">
                <a:latin typeface="Comic Sans MS" panose="030F0702030302020204" pitchFamily="66" charset="0"/>
              </a:rPr>
              <a:t>内部对“安全”概念的理解呈现</a:t>
            </a:r>
            <a:r>
              <a:rPr lang="zh-CN" altLang="en-US" b="1">
                <a:solidFill>
                  <a:srgbClr val="C00000"/>
                </a:solidFill>
                <a:latin typeface="Comic Sans MS" panose="030F0702030302020204" pitchFamily="66" charset="0"/>
              </a:rPr>
              <a:t>多维度分布特性</a:t>
            </a:r>
          </a:p>
        </p:txBody>
      </p:sp>
      <p:sp>
        <p:nvSpPr>
          <p:cNvPr id="32" name="箭头: 上弧形 31">
            <a:extLst>
              <a:ext uri="{FF2B5EF4-FFF2-40B4-BE49-F238E27FC236}">
                <a16:creationId xmlns:a16="http://schemas.microsoft.com/office/drawing/2014/main" id="{798F1537-0AED-BFB8-A5E8-7881FBF7FCBB}"/>
              </a:ext>
            </a:extLst>
          </p:cNvPr>
          <p:cNvSpPr/>
          <p:nvPr/>
        </p:nvSpPr>
        <p:spPr>
          <a:xfrm>
            <a:off x="7457932" y="1590986"/>
            <a:ext cx="1506071" cy="369332"/>
          </a:xfrm>
          <a:prstGeom prst="curvedDownArrow">
            <a:avLst>
              <a:gd name="adj1" fmla="val 28584"/>
              <a:gd name="adj2" fmla="val 61010"/>
              <a:gd name="adj3" fmla="val 30461"/>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FADBDB4B-D5A3-10E9-C536-C3D1F14D1113}"/>
              </a:ext>
            </a:extLst>
          </p:cNvPr>
          <p:cNvSpPr txBox="1"/>
          <p:nvPr/>
        </p:nvSpPr>
        <p:spPr>
          <a:xfrm>
            <a:off x="7751908" y="1638600"/>
            <a:ext cx="914721" cy="369332"/>
          </a:xfrm>
          <a:prstGeom prst="rect">
            <a:avLst/>
          </a:prstGeom>
          <a:noFill/>
        </p:spPr>
        <p:txBody>
          <a:bodyPr wrap="square" rtlCol="0">
            <a:spAutoFit/>
          </a:bodyPr>
          <a:lstStyle/>
          <a:p>
            <a:r>
              <a:rPr lang="zh-CN" altLang="en-US" b="1">
                <a:solidFill>
                  <a:srgbClr val="C00000"/>
                </a:solidFill>
                <a:latin typeface="Comic Sans MS" panose="030F0702030302020204" pitchFamily="66" charset="0"/>
              </a:rPr>
              <a:t>创新点</a:t>
            </a:r>
          </a:p>
        </p:txBody>
      </p:sp>
    </p:spTree>
    <p:extLst>
      <p:ext uri="{BB962C8B-B14F-4D97-AF65-F5344CB8AC3E}">
        <p14:creationId xmlns:p14="http://schemas.microsoft.com/office/powerpoint/2010/main" val="3608534157"/>
      </p:ext>
    </p:extLst>
  </p:cSld>
  <p:clrMapOvr>
    <a:masterClrMapping/>
  </p:clrMapOvr>
  <mc:AlternateContent xmlns:mc="http://schemas.openxmlformats.org/markup-compatibility/2006" xmlns:p14="http://schemas.microsoft.com/office/powerpoint/2010/main">
    <mc:Choice Requires="p14">
      <p:transition p14:dur="0" advTm="77014"/>
    </mc:Choice>
    <mc:Fallback xmlns="">
      <p:transition advTm="7701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287867"/>
            <a:ext cx="6966685" cy="51886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实验分析</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333765" y="6374619"/>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41" name="圆角矩形 6"/>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文本框 41"/>
          <p:cNvSpPr txBox="1"/>
          <p:nvPr/>
        </p:nvSpPr>
        <p:spPr>
          <a:xfrm>
            <a:off x="596808" y="1065004"/>
            <a:ext cx="3182281" cy="39878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noProof="0">
                <a:solidFill>
                  <a:prstClr val="white"/>
                </a:solidFill>
                <a:latin typeface="Comic Sans MS" panose="030F0702030302020204" pitchFamily="66" charset="0"/>
              </a:rPr>
              <a:t>数据集 </a:t>
            </a:r>
            <a:r>
              <a:rPr lang="en-US" altLang="zh-CN" sz="2000" kern="0" noProof="0">
                <a:solidFill>
                  <a:prstClr val="white"/>
                </a:solidFill>
                <a:latin typeface="Comic Sans MS" panose="030F0702030302020204" pitchFamily="66" charset="0"/>
              </a:rPr>
              <a:t>&amp; </a:t>
            </a:r>
            <a:r>
              <a:rPr lang="zh-CN" altLang="en-US" sz="2000" kern="0" noProof="0">
                <a:solidFill>
                  <a:prstClr val="white"/>
                </a:solidFill>
                <a:latin typeface="Comic Sans MS" panose="030F0702030302020204" pitchFamily="66" charset="0"/>
              </a:rPr>
              <a:t>实验结果</a:t>
            </a:r>
            <a:endParaRPr kumimoji="0" lang="zh-CN" altLang="en-US" sz="2000" b="1" u="none" strike="noStrike" kern="0" cap="none" spc="0" normalizeH="0" baseline="0" noProof="0" dirty="0">
              <a:ln>
                <a:noFill/>
              </a:ln>
              <a:solidFill>
                <a:prstClr val="white"/>
              </a:solidFill>
              <a:effectLst/>
              <a:uLnTx/>
              <a:uFillTx/>
              <a:latin typeface="Comic Sans MS" panose="030F0702030302020204" pitchFamily="66" charset="0"/>
            </a:endParaRPr>
          </a:p>
        </p:txBody>
      </p:sp>
      <p:sp>
        <p:nvSpPr>
          <p:cNvPr id="12" name="灯片编号占位符 11">
            <a:extLst>
              <a:ext uri="{FF2B5EF4-FFF2-40B4-BE49-F238E27FC236}">
                <a16:creationId xmlns:a16="http://schemas.microsoft.com/office/drawing/2014/main" id="{C65913AB-0F30-DD38-0134-969C2939F1AD}"/>
              </a:ext>
            </a:extLst>
          </p:cNvPr>
          <p:cNvSpPr>
            <a:spLocks noGrp="1"/>
          </p:cNvSpPr>
          <p:nvPr>
            <p:ph type="sldNum" sz="quarter" idx="12"/>
          </p:nvPr>
        </p:nvSpPr>
        <p:spPr/>
        <p:txBody>
          <a:bodyPr/>
          <a:lstStyle/>
          <a:p>
            <a:fld id="{A8537B7A-7510-410A-AA53-45D600DA0276}" type="slidenum">
              <a:rPr lang="zh-CN" altLang="en-US" smtClean="0"/>
              <a:t>7</a:t>
            </a:fld>
            <a:endParaRPr lang="zh-CN" altLang="en-US"/>
          </a:p>
        </p:txBody>
      </p:sp>
      <p:pic>
        <p:nvPicPr>
          <p:cNvPr id="14" name="图片 13">
            <a:extLst>
              <a:ext uri="{FF2B5EF4-FFF2-40B4-BE49-F238E27FC236}">
                <a16:creationId xmlns:a16="http://schemas.microsoft.com/office/drawing/2014/main" id="{722155CA-D73F-A98E-0871-DB6E6ABB1435}"/>
              </a:ext>
            </a:extLst>
          </p:cNvPr>
          <p:cNvPicPr>
            <a:picLocks noChangeAspect="1"/>
          </p:cNvPicPr>
          <p:nvPr/>
        </p:nvPicPr>
        <p:blipFill>
          <a:blip r:embed="rId7"/>
          <a:stretch>
            <a:fillRect/>
          </a:stretch>
        </p:blipFill>
        <p:spPr>
          <a:xfrm>
            <a:off x="367840" y="2044176"/>
            <a:ext cx="7515225" cy="4065432"/>
          </a:xfrm>
          <a:prstGeom prst="rect">
            <a:avLst/>
          </a:prstGeom>
        </p:spPr>
      </p:pic>
      <p:pic>
        <p:nvPicPr>
          <p:cNvPr id="15" name="图片 14">
            <a:extLst>
              <a:ext uri="{FF2B5EF4-FFF2-40B4-BE49-F238E27FC236}">
                <a16:creationId xmlns:a16="http://schemas.microsoft.com/office/drawing/2014/main" id="{2B7F043A-DA68-1ED0-B027-E41971A25644}"/>
              </a:ext>
            </a:extLst>
          </p:cNvPr>
          <p:cNvPicPr>
            <a:picLocks noChangeAspect="1"/>
          </p:cNvPicPr>
          <p:nvPr/>
        </p:nvPicPr>
        <p:blipFill>
          <a:blip r:embed="rId8"/>
          <a:srcRect r="47351" b="14999"/>
          <a:stretch/>
        </p:blipFill>
        <p:spPr>
          <a:xfrm>
            <a:off x="8011200" y="2453403"/>
            <a:ext cx="3942000" cy="3656206"/>
          </a:xfrm>
          <a:prstGeom prst="rect">
            <a:avLst/>
          </a:prstGeom>
        </p:spPr>
      </p:pic>
      <p:sp>
        <p:nvSpPr>
          <p:cNvPr id="9" name="文本框 8">
            <a:extLst>
              <a:ext uri="{FF2B5EF4-FFF2-40B4-BE49-F238E27FC236}">
                <a16:creationId xmlns:a16="http://schemas.microsoft.com/office/drawing/2014/main" id="{261F5809-5BFC-1CDA-52A5-130C865E2B58}"/>
              </a:ext>
            </a:extLst>
          </p:cNvPr>
          <p:cNvSpPr txBox="1"/>
          <p:nvPr/>
        </p:nvSpPr>
        <p:spPr>
          <a:xfrm>
            <a:off x="5511134" y="1056827"/>
            <a:ext cx="5732698" cy="465640"/>
          </a:xfrm>
          <a:prstGeom prst="rect">
            <a:avLst/>
          </a:prstGeom>
          <a:noFill/>
        </p:spPr>
        <p:txBody>
          <a:bodyPr wrap="square">
            <a:spAutoFit/>
          </a:bodyPr>
          <a:lstStyle>
            <a:defPPr>
              <a:defRPr lang="zh-CN"/>
            </a:defPPr>
            <a:lvl1pPr>
              <a:lnSpc>
                <a:spcPct val="150000"/>
              </a:lnSpc>
              <a:defRPr b="1"/>
            </a:lvl1pPr>
          </a:lstStyle>
          <a:p>
            <a:pPr marL="285750" indent="-285750">
              <a:buFont typeface="Wingdings" panose="05000000000000000000" pitchFamily="2" charset="2"/>
              <a:buChar char="u"/>
            </a:pPr>
            <a:r>
              <a:rPr lang="zh-CN" altLang="en-US">
                <a:latin typeface="Comic Sans MS" panose="030F0702030302020204" pitchFamily="66" charset="0"/>
              </a:rPr>
              <a:t>DSR = 拒绝响应的数量 / 总查询数量 × 100</a:t>
            </a:r>
            <a:r>
              <a:rPr lang="en-US" altLang="zh-CN">
                <a:latin typeface="Comic Sans MS" panose="030F0702030302020204" pitchFamily="66" charset="0"/>
              </a:rPr>
              <a:t>%</a:t>
            </a:r>
            <a:endParaRPr lang="zh-CN" altLang="en-US">
              <a:latin typeface="Comic Sans MS" panose="030F0702030302020204" pitchFamily="66" charset="0"/>
            </a:endParaRPr>
          </a:p>
        </p:txBody>
      </p:sp>
      <p:pic>
        <p:nvPicPr>
          <p:cNvPr id="11" name="图片 10">
            <a:extLst>
              <a:ext uri="{FF2B5EF4-FFF2-40B4-BE49-F238E27FC236}">
                <a16:creationId xmlns:a16="http://schemas.microsoft.com/office/drawing/2014/main" id="{C8D8E867-5CFA-43A4-BFF3-FC4037906A16}"/>
              </a:ext>
            </a:extLst>
          </p:cNvPr>
          <p:cNvPicPr>
            <a:picLocks noChangeAspect="1"/>
          </p:cNvPicPr>
          <p:nvPr/>
        </p:nvPicPr>
        <p:blipFill>
          <a:blip r:embed="rId8"/>
          <a:srcRect t="84726" r="47351" b="9151"/>
          <a:stretch/>
        </p:blipFill>
        <p:spPr>
          <a:xfrm>
            <a:off x="8094133" y="2064046"/>
            <a:ext cx="3942000" cy="2633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0904"/>
    </mc:Choice>
    <mc:Fallback xmlns="">
      <p:transition advTm="409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287867"/>
            <a:ext cx="6966685" cy="51886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实验分析</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333765" y="6374619"/>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41" name="圆角矩形 6"/>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文本框 41"/>
          <p:cNvSpPr txBox="1"/>
          <p:nvPr/>
        </p:nvSpPr>
        <p:spPr>
          <a:xfrm>
            <a:off x="621873" y="1065004"/>
            <a:ext cx="3182281" cy="39878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sz="2000" b="1" kern="0">
                <a:solidFill>
                  <a:prstClr val="white"/>
                </a:solidFill>
                <a:latin typeface="Comic Sans MS" panose="030F0702030302020204" pitchFamily="66" charset="0"/>
                <a:ea typeface="微软雅黑" panose="020B0503020204020204" charset="-122"/>
              </a:defRPr>
            </a:lvl1pPr>
          </a:lstStyle>
          <a:p>
            <a:r>
              <a:rPr lang="zh-CN" altLang="en-US"/>
              <a:t>消融 </a:t>
            </a:r>
            <a:r>
              <a:rPr lang="en-US" altLang="zh-CN"/>
              <a:t>&amp;</a:t>
            </a:r>
            <a:r>
              <a:rPr lang="zh-CN" altLang="en-US"/>
              <a:t> 敏感性分析</a:t>
            </a:r>
            <a:endParaRPr lang="zh-CN" altLang="en-US" dirty="0"/>
          </a:p>
        </p:txBody>
      </p:sp>
      <p:sp>
        <p:nvSpPr>
          <p:cNvPr id="12" name="灯片编号占位符 11">
            <a:extLst>
              <a:ext uri="{FF2B5EF4-FFF2-40B4-BE49-F238E27FC236}">
                <a16:creationId xmlns:a16="http://schemas.microsoft.com/office/drawing/2014/main" id="{C65913AB-0F30-DD38-0134-969C2939F1AD}"/>
              </a:ext>
            </a:extLst>
          </p:cNvPr>
          <p:cNvSpPr>
            <a:spLocks noGrp="1"/>
          </p:cNvSpPr>
          <p:nvPr>
            <p:ph type="sldNum" sz="quarter" idx="12"/>
          </p:nvPr>
        </p:nvSpPr>
        <p:spPr/>
        <p:txBody>
          <a:bodyPr/>
          <a:lstStyle/>
          <a:p>
            <a:fld id="{A8537B7A-7510-410A-AA53-45D600DA0276}" type="slidenum">
              <a:rPr lang="zh-CN" altLang="en-US" smtClean="0"/>
              <a:t>8</a:t>
            </a:fld>
            <a:endParaRPr lang="zh-CN" altLang="en-US"/>
          </a:p>
        </p:txBody>
      </p:sp>
      <p:pic>
        <p:nvPicPr>
          <p:cNvPr id="13" name="图片 12">
            <a:extLst>
              <a:ext uri="{FF2B5EF4-FFF2-40B4-BE49-F238E27FC236}">
                <a16:creationId xmlns:a16="http://schemas.microsoft.com/office/drawing/2014/main" id="{0A17D335-9C05-2A0E-18D1-8BE86590B45F}"/>
              </a:ext>
            </a:extLst>
          </p:cNvPr>
          <p:cNvPicPr>
            <a:picLocks noChangeAspect="1"/>
          </p:cNvPicPr>
          <p:nvPr/>
        </p:nvPicPr>
        <p:blipFill>
          <a:blip r:embed="rId7"/>
          <a:stretch>
            <a:fillRect/>
          </a:stretch>
        </p:blipFill>
        <p:spPr>
          <a:xfrm>
            <a:off x="621873" y="1887577"/>
            <a:ext cx="4010594" cy="1785089"/>
          </a:xfrm>
          <a:prstGeom prst="rect">
            <a:avLst/>
          </a:prstGeom>
        </p:spPr>
      </p:pic>
      <p:pic>
        <p:nvPicPr>
          <p:cNvPr id="16" name="图片 15">
            <a:extLst>
              <a:ext uri="{FF2B5EF4-FFF2-40B4-BE49-F238E27FC236}">
                <a16:creationId xmlns:a16="http://schemas.microsoft.com/office/drawing/2014/main" id="{3EB8A0DD-25C4-3516-BC7F-3AE6DD84B14D}"/>
              </a:ext>
            </a:extLst>
          </p:cNvPr>
          <p:cNvPicPr>
            <a:picLocks noChangeAspect="1"/>
          </p:cNvPicPr>
          <p:nvPr/>
        </p:nvPicPr>
        <p:blipFill>
          <a:blip r:embed="rId8"/>
          <a:stretch>
            <a:fillRect/>
          </a:stretch>
        </p:blipFill>
        <p:spPr>
          <a:xfrm>
            <a:off x="5139822" y="1244023"/>
            <a:ext cx="6496050" cy="2514329"/>
          </a:xfrm>
          <a:prstGeom prst="rect">
            <a:avLst/>
          </a:prstGeom>
        </p:spPr>
      </p:pic>
      <p:pic>
        <p:nvPicPr>
          <p:cNvPr id="17" name="图片 16">
            <a:extLst>
              <a:ext uri="{FF2B5EF4-FFF2-40B4-BE49-F238E27FC236}">
                <a16:creationId xmlns:a16="http://schemas.microsoft.com/office/drawing/2014/main" id="{BE9562D1-5302-4DE1-3F60-B555779D7642}"/>
              </a:ext>
            </a:extLst>
          </p:cNvPr>
          <p:cNvPicPr>
            <a:picLocks noChangeAspect="1"/>
          </p:cNvPicPr>
          <p:nvPr/>
        </p:nvPicPr>
        <p:blipFill>
          <a:blip r:embed="rId9"/>
          <a:srcRect l="53654" b="39219"/>
          <a:stretch/>
        </p:blipFill>
        <p:spPr>
          <a:xfrm>
            <a:off x="621873" y="3837969"/>
            <a:ext cx="3058297" cy="2304186"/>
          </a:xfrm>
          <a:prstGeom prst="rect">
            <a:avLst/>
          </a:prstGeom>
        </p:spPr>
      </p:pic>
      <p:pic>
        <p:nvPicPr>
          <p:cNvPr id="19" name="图片 18">
            <a:extLst>
              <a:ext uri="{FF2B5EF4-FFF2-40B4-BE49-F238E27FC236}">
                <a16:creationId xmlns:a16="http://schemas.microsoft.com/office/drawing/2014/main" id="{B04B16BE-0469-AB41-28B8-BE861BCDCEC2}"/>
              </a:ext>
            </a:extLst>
          </p:cNvPr>
          <p:cNvPicPr>
            <a:picLocks noChangeAspect="1"/>
          </p:cNvPicPr>
          <p:nvPr/>
        </p:nvPicPr>
        <p:blipFill>
          <a:blip r:embed="rId10"/>
          <a:stretch>
            <a:fillRect/>
          </a:stretch>
        </p:blipFill>
        <p:spPr>
          <a:xfrm>
            <a:off x="5139822" y="3884915"/>
            <a:ext cx="6496051" cy="2523890"/>
          </a:xfrm>
          <a:prstGeom prst="rect">
            <a:avLst/>
          </a:prstGeom>
        </p:spPr>
      </p:pic>
    </p:spTree>
    <p:extLst>
      <p:ext uri="{BB962C8B-B14F-4D97-AF65-F5344CB8AC3E}">
        <p14:creationId xmlns:p14="http://schemas.microsoft.com/office/powerpoint/2010/main" val="3494622154"/>
      </p:ext>
    </p:extLst>
  </p:cSld>
  <p:clrMapOvr>
    <a:masterClrMapping/>
  </p:clrMapOvr>
  <mc:AlternateContent xmlns:mc="http://schemas.openxmlformats.org/markup-compatibility/2006" xmlns:p14="http://schemas.microsoft.com/office/powerpoint/2010/main">
    <mc:Choice Requires="p14">
      <p:transition p14:dur="0" advTm="10942"/>
    </mc:Choice>
    <mc:Fallback xmlns="">
      <p:transition advTm="109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287867"/>
            <a:ext cx="6966685" cy="51886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实验分析</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9789771" y="116632"/>
            <a:ext cx="2002681" cy="653635"/>
            <a:chOff x="4577198" y="569640"/>
            <a:chExt cx="4630146" cy="1511186"/>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7198" y="569640"/>
              <a:ext cx="1502034" cy="1502032"/>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31115" y="678128"/>
              <a:ext cx="2896734" cy="898085"/>
            </a:xfrm>
            <a:prstGeom prst="rect">
              <a:avLst/>
            </a:prstGeom>
          </p:spPr>
        </p:pic>
        <p:sp>
          <p:nvSpPr>
            <p:cNvPr id="29" name="矩形 28"/>
            <p:cNvSpPr/>
            <p:nvPr/>
          </p:nvSpPr>
          <p:spPr>
            <a:xfrm>
              <a:off x="6079234" y="1580645"/>
              <a:ext cx="3128110" cy="500181"/>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44396"/>
                  </a:solidFill>
                  <a:effectLst/>
                  <a:uLnTx/>
                  <a:uFillTx/>
                  <a:latin typeface="Calibri" panose="020F0502020204030204"/>
                  <a:ea typeface="宋体" panose="02010600030101010101" pitchFamily="2" charset="-122"/>
                  <a:cs typeface="+mn-cs"/>
                </a:rPr>
                <a:t>JILIN UNIVERSITY</a:t>
              </a:r>
            </a:p>
          </p:txBody>
        </p:sp>
      </p:grpSp>
      <p:grpSp>
        <p:nvGrpSpPr>
          <p:cNvPr id="8" name="组合 7"/>
          <p:cNvGrpSpPr/>
          <p:nvPr/>
        </p:nvGrpSpPr>
        <p:grpSpPr>
          <a:xfrm>
            <a:off x="333765" y="6374619"/>
            <a:ext cx="2288948" cy="377531"/>
            <a:chOff x="303233" y="6426034"/>
            <a:chExt cx="2288948" cy="377531"/>
          </a:xfrm>
        </p:grpSpPr>
        <p:pic>
          <p:nvPicPr>
            <p:cNvPr id="3" name="图片 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50000"/>
            <a:stretch>
              <a:fillRect/>
            </a:stretch>
          </p:blipFill>
          <p:spPr>
            <a:xfrm>
              <a:off x="303233" y="6434232"/>
              <a:ext cx="1087067" cy="369333"/>
            </a:xfrm>
            <a:prstGeom prst="rect">
              <a:avLst/>
            </a:prstGeom>
          </p:spPr>
        </p:pic>
        <p:pic>
          <p:nvPicPr>
            <p:cNvPr id="44" name="图片 4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50000"/>
            <a:stretch>
              <a:fillRect/>
            </a:stretch>
          </p:blipFill>
          <p:spPr>
            <a:xfrm>
              <a:off x="1505114" y="6426034"/>
              <a:ext cx="1087067" cy="369333"/>
            </a:xfrm>
            <a:prstGeom prst="rect">
              <a:avLst/>
            </a:prstGeom>
          </p:spPr>
        </p:pic>
      </p:grpSp>
      <p:sp>
        <p:nvSpPr>
          <p:cNvPr id="41" name="圆角矩形 6"/>
          <p:cNvSpPr/>
          <p:nvPr/>
        </p:nvSpPr>
        <p:spPr>
          <a:xfrm>
            <a:off x="413878" y="1019284"/>
            <a:ext cx="3177540" cy="490220"/>
          </a:xfrm>
          <a:prstGeom prst="roundRect">
            <a:avLst>
              <a:gd name="adj" fmla="val 37046"/>
            </a:avLst>
          </a:prstGeom>
          <a:gradFill>
            <a:gsLst>
              <a:gs pos="53000">
                <a:srgbClr val="024282"/>
              </a:gs>
              <a:gs pos="95000">
                <a:srgbClr val="024282">
                  <a:alpha val="0"/>
                </a:srgbClr>
              </a:gs>
              <a:gs pos="0">
                <a:srgbClr val="024282"/>
              </a:gs>
            </a:gsLst>
            <a:lin ang="20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文本框 41"/>
          <p:cNvSpPr txBox="1"/>
          <p:nvPr/>
        </p:nvSpPr>
        <p:spPr>
          <a:xfrm>
            <a:off x="621873" y="1065004"/>
            <a:ext cx="3182281" cy="39878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sz="2000" b="1" kern="0">
                <a:solidFill>
                  <a:prstClr val="white"/>
                </a:solidFill>
                <a:latin typeface="Comic Sans MS" panose="030F0702030302020204" pitchFamily="66" charset="0"/>
                <a:ea typeface="微软雅黑" panose="020B0503020204020204" charset="-122"/>
              </a:defRPr>
            </a:lvl1pPr>
          </a:lstStyle>
          <a:p>
            <a:r>
              <a:rPr lang="zh-CN" altLang="en-US"/>
              <a:t>实例分析</a:t>
            </a:r>
            <a:endParaRPr lang="zh-CN" altLang="en-US" dirty="0"/>
          </a:p>
        </p:txBody>
      </p:sp>
      <p:sp>
        <p:nvSpPr>
          <p:cNvPr id="12" name="灯片编号占位符 11">
            <a:extLst>
              <a:ext uri="{FF2B5EF4-FFF2-40B4-BE49-F238E27FC236}">
                <a16:creationId xmlns:a16="http://schemas.microsoft.com/office/drawing/2014/main" id="{C65913AB-0F30-DD38-0134-969C2939F1AD}"/>
              </a:ext>
            </a:extLst>
          </p:cNvPr>
          <p:cNvSpPr>
            <a:spLocks noGrp="1"/>
          </p:cNvSpPr>
          <p:nvPr>
            <p:ph type="sldNum" sz="quarter" idx="12"/>
          </p:nvPr>
        </p:nvSpPr>
        <p:spPr/>
        <p:txBody>
          <a:bodyPr/>
          <a:lstStyle/>
          <a:p>
            <a:fld id="{A8537B7A-7510-410A-AA53-45D600DA0276}" type="slidenum">
              <a:rPr lang="zh-CN" altLang="en-US" smtClean="0"/>
              <a:t>9</a:t>
            </a:fld>
            <a:endParaRPr lang="zh-CN" altLang="en-US"/>
          </a:p>
        </p:txBody>
      </p:sp>
      <p:pic>
        <p:nvPicPr>
          <p:cNvPr id="9" name="图片 8">
            <a:extLst>
              <a:ext uri="{FF2B5EF4-FFF2-40B4-BE49-F238E27FC236}">
                <a16:creationId xmlns:a16="http://schemas.microsoft.com/office/drawing/2014/main" id="{46B33B89-155E-44BA-B206-71E6DBDD0E64}"/>
              </a:ext>
            </a:extLst>
          </p:cNvPr>
          <p:cNvPicPr>
            <a:picLocks noChangeAspect="1"/>
          </p:cNvPicPr>
          <p:nvPr/>
        </p:nvPicPr>
        <p:blipFill>
          <a:blip r:embed="rId7"/>
          <a:stretch>
            <a:fillRect/>
          </a:stretch>
        </p:blipFill>
        <p:spPr>
          <a:xfrm>
            <a:off x="5653815" y="1509504"/>
            <a:ext cx="5699985" cy="4360333"/>
          </a:xfrm>
          <a:prstGeom prst="rect">
            <a:avLst/>
          </a:prstGeom>
        </p:spPr>
      </p:pic>
      <p:sp>
        <p:nvSpPr>
          <p:cNvPr id="11" name="文本框 10">
            <a:extLst>
              <a:ext uri="{FF2B5EF4-FFF2-40B4-BE49-F238E27FC236}">
                <a16:creationId xmlns:a16="http://schemas.microsoft.com/office/drawing/2014/main" id="{22547FEC-4D37-14D3-A903-83EF2FE275D5}"/>
              </a:ext>
            </a:extLst>
          </p:cNvPr>
          <p:cNvSpPr txBox="1"/>
          <p:nvPr/>
        </p:nvSpPr>
        <p:spPr>
          <a:xfrm>
            <a:off x="621873" y="1968140"/>
            <a:ext cx="4609102" cy="2542299"/>
          </a:xfrm>
          <a:prstGeom prst="rect">
            <a:avLst/>
          </a:prstGeom>
          <a:noFill/>
        </p:spPr>
        <p:txBody>
          <a:bodyPr wrap="square">
            <a:spAutoFit/>
          </a:bodyPr>
          <a:lstStyle>
            <a:defPPr>
              <a:defRPr lang="zh-CN"/>
            </a:defPPr>
            <a:lvl1pPr>
              <a:lnSpc>
                <a:spcPct val="150000"/>
              </a:lnSpc>
              <a:defRPr b="1">
                <a:latin typeface="Comic Sans MS" panose="030F0702030302020204" pitchFamily="66" charset="0"/>
              </a:defRPr>
            </a:lvl1pPr>
          </a:lstStyle>
          <a:p>
            <a:pPr marL="285750" indent="-285750">
              <a:buFont typeface="Wingdings" panose="05000000000000000000" pitchFamily="2" charset="2"/>
              <a:buChar char="Ø"/>
            </a:pPr>
            <a:r>
              <a:rPr lang="zh-CN" altLang="en-US"/>
              <a:t>当用户提出“我想直播吃</a:t>
            </a:r>
            <a:r>
              <a:rPr lang="en-US" altLang="zh-CN"/>
              <a:t>100</a:t>
            </a:r>
            <a:r>
              <a:rPr lang="zh-CN" altLang="en-US"/>
              <a:t>个汉堡”这一有危害性的请求时，原始 </a:t>
            </a:r>
            <a:r>
              <a:rPr lang="en-US" altLang="zh-CN"/>
              <a:t>VLM </a:t>
            </a:r>
            <a:r>
              <a:rPr lang="zh-CN" altLang="en-US"/>
              <a:t>仍按照常规对话模式进行了回应。</a:t>
            </a:r>
            <a:endParaRPr lang="en-US" altLang="zh-CN"/>
          </a:p>
          <a:p>
            <a:pPr marL="285750" indent="-285750">
              <a:buFont typeface="Wingdings" panose="05000000000000000000" pitchFamily="2" charset="2"/>
              <a:buChar char="Ø"/>
            </a:pPr>
            <a:r>
              <a:rPr lang="zh-CN" altLang="en-US"/>
              <a:t>经过 </a:t>
            </a:r>
            <a:r>
              <a:rPr lang="en-US" altLang="zh-CN"/>
              <a:t>MultiSteer </a:t>
            </a:r>
            <a:r>
              <a:rPr lang="zh-CN" altLang="en-US"/>
              <a:t>安全对齐后的模型识别到了安全风险，并从健康的角度提供了建议，具有很好的实用性。</a:t>
            </a:r>
          </a:p>
        </p:txBody>
      </p:sp>
    </p:spTree>
    <p:extLst>
      <p:ext uri="{BB962C8B-B14F-4D97-AF65-F5344CB8AC3E}">
        <p14:creationId xmlns:p14="http://schemas.microsoft.com/office/powerpoint/2010/main" val="1631100312"/>
      </p:ext>
    </p:extLst>
  </p:cSld>
  <p:clrMapOvr>
    <a:masterClrMapping/>
  </p:clrMapOvr>
  <mc:AlternateContent xmlns:mc="http://schemas.openxmlformats.org/markup-compatibility/2006" xmlns:p14="http://schemas.microsoft.com/office/powerpoint/2010/main">
    <mc:Choice Requires="p14">
      <p:transition p14:dur="0" advTm="17661"/>
    </mc:Choice>
    <mc:Fallback xmlns="">
      <p:transition advTm="1766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71E22A-A127-440C-9009-65AE8CB2A96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MK7pko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wrumSg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Cu6ZKa+E74LwCAABaCgAAIQAAAHVuaXZlcnNhbC9mbGFzaF9za2luX3NldHRpbmdzLnhtbJVWbU/bMBD+vl9Rdd8Jey2TTCUonYTEBhqI705yTaw6dmQ7Zf338yux26TNckLCd8/jO98bILklbPlhNkMFp1w8g1KEVdJogm5Gyut53inF2UXBmQKmLhgXDabz5cef9kOZRZ5j8R2IqZwNLqB3s7DfFIr38W1hZIxQ8KbFbP/AK36R42JbCd6x8mxo9b4FQQnbauTlj8VqPeqAEqnuFTRJTOsrI9MorQApwYT0fW3kLIviHGjwdGm/iZze1enXH9B2RBJlaTefjIzRWlxBmuSrGyPjeKZvT6uyMHKaoOCv0tAvn42MQineg0gvv/tqZJTB2679nx5pBa9MQlPO6SK+cyjHpR4/E9WlkbME8yDj6GwVfHrsW+8ikP81nntkxlVw+mTyerAQTNFzCkslOkBZODmbrPnbY6f0fMByg6nUgFjVg5500E+4k+GaVNfj/sAbYWUE8ooe8cpp18DKxRsBU32PX61u7aqI43vXRQEK2HllFGGv7JG/dVqPkJGyRz5TUsIjo/sj+KHFcUKJb7Ev5unsayswrI8hX+EUrMbTgxlcGbn2ioBpeAlLsw70ssaKcPZCGjDFQ5k1uciyo9AQwztSWcYvg8v39k0SZQcG33DD7YUUURSGus6Gqnd1HLk5pj3pa5o2pfvT0D/RnWdKb/LrOVYKF3WjXyvnM8/To6KdzLNhhk8OiHu24RHH+h4jNVhsQbxwTqe6YVyBnHo9dwM2BkdZlAOUDScZ+UuGss+6Jgex1kUjEJon1TlcTaqa6h/1SuANymD0ZRmxOqqq9X0Mk/fmjBS+BQCLog4N4A7O0nRUEQo7CAsgUtgXjz0NSd2jY+12ox5go+I94TUHHRkBopb0+6JvlRiXGgYIrzquYYazTGh7hXNpn5bMf1jF/RglyznsNNN8sXun8M2U3KztxznUSvM/5T9QSwMEFAACAAgAwrum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wrumSjv7U0+dAQAAJAYAAB8AAAB1bml2ZXJzYWwvaHRtbF9za2luX3NldHRpbmdzLmpzjZRNb4MwDIbv/RUou05V99ltt2rtpEk9TFpv0w6BuhQ1xFEIrKzqfx9OvwiEtfGFvDx6HRviTS+oFotY8BJs7LPdf7h7qwFpRudw7eqiQ09JZ0pDBtJwk6CcJSmIRAJrkMXB4ShvT4TPn0nrHZafIplDVvNjSG8WXGR1XHkstEfLPFrh0X482tqX+NepbF/VrqJat8PcGJT9CKWpWtWXqFNuGXb1Zle9wAaMBegz6IJH4JgO7eoiT44PQ4o6F2GquCynGGM/5NEq1pjLeVf+ZalAVx98tQMGz8PXiWMnksy8G0ibiSdPFN0k/VQZ7PM+Tii8sOAhiJrvwK5/UMe4XVCDLpIsMQd6dENRpxWPodWlpxGFi8nKq9XNIUWbM7A2O+LulsIhBC9Bt6zG9xQOiCpXF3xApTGmjrTQds+PqEA+T2S8Tz2g8HJ0WLLt6t6pUHv8MXOuEDau0NJ3+9KuyXHBtTfem5s10k59aYVPlD4RPYmVDyyOonMc0xwktP8KGDeGR8u0mg/VbKz6wPUK9AxRVOf/PjNam6l62z9QSwMEFAACAAgAwrum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rumSg4UM7x8AAAAfQAAABwAAAB1bml2ZXJzYWwvbG9jYWxfc2V0dGluZ3MueG1ss7GvyM1RKEstKs7Mz7NVMtQzUFJIzUvOT8nMS7dVCg1x07VQUiguScxLSczJz0u1VcrLV1Kwt+OyyclPTswJTi0pASosVijISaxMLQpJzQUySlL9EnOBKp/tmfJ8ya5n09qfr9ivoJGcX1CpqaCr4As0Oi0zNUVJ344L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Cu6ZKrQ33vhkJAAALJQAAKQAAAHVuaXZlcnNhbC9za2luX2N1c3RvbWl6YXRpb25fc2V0dGluZ3MueG1stVrrbuO4Ff7fpyAcLLAFivgiXwuPCl3oRBhH9lqaZKZFYSg2EwuRRVeiPZOFf/RfX6DoExSL/mkfYFGg71Kgu32MHlKSLSmyI81MzUkwOuR3zuG5knKG4ZPra9uQ0bX7vcNc6luEMdd/DOVfIDRcUI8G04CEhAlCloR8Z03e1P7z9x/++48fG80aCpnjL51g+ab24HghqUWQBIRcmLjfMkb9ywX1GfHZpU+DtePV0M7xtsBqJD61+utAuiNBBdiDsyB5YT2dj1dRGUkDjY9CzIKuN47/PKaP9PLeWTw9BnTrLw9Iqc1HIXL1vCGB5/pPZTbkuSEzGFkXKCf1+CiB2oD7QnLUrYv5OA/0nHvilTZ7DpYXWB65c0OXpZBqm49C5MZ5JEWWPyMMHAYyiryF+TiDYeQTO6zGKh/Fqz3nmQRV1aKb7aZiEG0C+sitXARrDfg4D/Oos4S8P2D6Gh/nMXxzXFyZPWUMprf4SNYN66miIupOPV94IkZ3rr+kHw3/gcbApOBofDaUGyhSAPV7Sl/vwxPESgv12riF+0jHHQ3mBpI+kDSY01tNbVjPsYj4BmQBRaaY67CemX0JMPyQBMzwl+STLGVXp6eyO7gKwPywLpS7bT72idS93uYDtZudXgfvW4okSV2kdfSm3tj3eoOe0kS40e40pL3ab0ktCTU7neagu2/2Wh0JnkaDLnBp40EXtXvtdkvft3AL0EhRVL2l7XvSoNlUQBruD7T9aKT2Gg3UbDaltr7vdKWR2kCwWgIeitTnBpR0SZW6e0VVmn0JjbSROmrvsY67Wgf1W7jbaOzbqio1GkfjHneXNteRWno7iTlfYVjogsLZY7Rlg2u42AYBLLbJGqKcEXTvhMQU/e6nf/7557/++NNf/vTz3/6Fvl3QzfMvo0gGDG+kCeTQMTPUQ2rw5ikX8BrWxUwmg9JNuWRLlS+i+Il3VwYpinsFXLqpyhc98SkLi2VBTMM4BzrRVsuoeeyr8kVj0NPwWUEFjVW+wH0+ysOSRidfRD21FDLVWkFR8amAO4p83SInmqt8oTT5OAfNd1f5oq/wcR6Ta6+gY4+P10GiXcgXEi8BrbPLXzRY+SIqmWdR+Q5bxnpFLbaMo1/0WNCwwUcp0KHJlvFSbDaxfz23MH7M15LhGqSAc9PFJSYJllN1rk1upor5YT6eXE3mqnFVk7UoKxFPy29b3f6nZqcLlSvGleRk3SjjcZYXEsw6jXK8THs2Gc+BIR7PTfzersn8d2Xo5J09Nkxck+P/VGYwneHbmsx/l4G+m82wac+tsaHjuWHNzYkt7DLGNtZr8ge6RStnRxCjaOeSj4itCILy7AYEhZ67FBO8ZLv+lpSQp09uFMOcz7BlzwzNNiZmTbZoEDz/SnB2tmwFwbNyQrR0Q+feI0shFkJEzPPyAtLF3RDBP7ZyYSVdO65/WUb6TLkzzKu5PZmMrTk29YRSk7G/RHrgcEnVGc0UC8+ARwBtOfg8+FxEn+CAFM+rzOTauLoew4/NFbl2H1ce/LDP0GaKwSVT4pcAQuDgGUSdZd1NZjq3IQhEDto4YfiRBstM0KRdV4K3YWoTCE3NTvG3OZuENzje9RcQOmTBSvC7wZalXOG5OnkPMQ65OakImryFlHxbEfQBW5BD2CoBM5Vb40rhGcHTMEmQJAcXDo937xk5iwXguDV3Lt2GQOEWhjQR2RheVpZk4e/egSMNZXwi2yPGYGzx9OjuCKgSLKHNlZAFZUjDOo+u794Zv52PFGOM9TmEmz65m9uiSnKha+cZ+ZQhZ7lz/AWcb8nC2UImPMPc0l2KOe55ocIftu73yGFx/fkmLl2mjt9/8xkqZQpegWZwXgZhcEzZsNekc7PFO/hMRXisn9SijAE+WwVLw6YyMyZfx0Whu956UZX+Go46KFfVWa/q8eX2Ku+2/4MyVlSCVQMqmurSSiAMnZi3HGieXiWgYY5A3DSq51Dw+S21EgNzEvMwKfoCNrdguYwit2DRaizusGoZNhy27sg9v32UAItcjbxW7G9+R/QIXNIPqXpPHiiclzzi7KKDDPQu4f4yXk4dlTKtxTbsMShuAs/HKKiAq+eu+R2qHNt3NzgxRdQNMvu5o1tvKbLbc59ERwA7b9fk5TnsIaBrQfWcMInrqCn95gsVibY4i+ROqx0gDgla2lep/Pwij1lYmWnXc00xNcxvFDyfvfI4yA5uk7FtzceKyjlAmqwdtlhBF37g97zyvKIbgY5HCvCLN28RJ1is/v3HH8qzyekTUVFM/XVVPpD8vGriA7/fmZSR8Pcl+NiKmoWKh5LA+EKVQMvfr2wDAvSrXFmcqC2t6Zq/4iolGlIgdqNi24p2fQNZYomkoNsAzoIVmdwos7dQ+MRZvybfOMETFE6bUq8qI2F5Hpussg7HK+6Wea5PKsK/uBPxzdvGdK7ourj7Q4567uIpar9LuMDEr/mQRx+r8NOuFROqc44lWbqsOk/R3JKqBSUhej4WhF1hrzsQji9UPAdqOMu8n/FZQL0pf7P18lUuLOAv4iCMZRbwK33ylF4RrujH2Hey+HJ1WE+T8kunoMOUHxZjlllafvWM584yzTem5BfeUg/6ghZtJ8U6S8+jNE0Vb37TAg60F5rDNSueSql+JObXm+QTe7E+Rcyvt3hPmcC97qVO+ak0NHkdpzpBml7Gd7CG+KJKxWuSp+warsGYv5YNUxuJCdmVa7oksuiNtrsmcTpzWlrh+gmNh/7h+HLDMffPYtsh/9ohM3EM3/r5+B0yl3nkdHCLfUAKpk0tnosyIF5TlALR1wd5Y0RUxJ435E0NLiLOYsUrfVhDMY83NW7O43eSRbhNUs94OUshoz9jOAtdi3ouynklkT6v4tVE0SjZz4OG9Rd2GtbPeWgYsz3tQH+7vicBhhhwocrFHsoS08tXyauwW3EizeFOzKYZsBXw9uGOlGRCipAJLHGsSrIlekjPw9mSuR7ZkaRUpQgp45zf/zCE7Dgf3AobkweWDu+YUjkL4lp3jMVsDUzRT6LEjSwtJDdTMemYcx+K3RdUq6T5HHUsaEdJmebhnq7QlOW8Xi8QBWtPWX9YT7dZqFEvvmXN0wAK/E7+vdP/AFBLAwQUAAIACADCu6ZKiMVOUf4OAADYGQAAFwAAAHVuaXZlcnNhbC91bml2ZXJzYWwucG5n7VlpV1NX245atbVV2lpAgZAqWhxBUURAiANDtQJGQlGGpDhUiYQIGIZgiLaPRURIFSsFxCh5gQwYBkMCgRALD6YWgcbkJEAMqSgICSEgGQjJgefg8/6A99v7xQ/7OmufddZ9XWvve1/3fdbOOxYeunKF0woYDLby8LdBx2GwxQA0vv94GfSmuDgbDj0WpR0PPQjj9LiMQZOPzh0IOwCD1VM/tSUsheafXPz2ZBoM5rBxYSw6fHzDJAy2Fn846AA6E6NTEfJPD4PiFEQk4ordk5alBOPdgwQ06vOYh9ccVlQMfm5/58XSfocDyhfH7W25D67fWH/juMONGsqvnG0OgoOb8Qpkt97cPdGISWu9ffidb395CRmeuXOXu7uvb8mbN+Vbz3n5bPtGKpoz1nY2p711QFBsU0Mddsi4e75pkHxONuLy5B8Nt5CgQdp57VNHD8V05dgRNAU0KrqWhjhC2l3QV+NXxkt/Y3AkY5J2GOzJCe9LYV0Mziut5CA0I9Eoc5ZKBuf1oZBPoa9zW14NdeZ3rIbBrnS/PEYz7fRbBIP13WQsg1359QN8gA/wAT7AB/gAH+ADfID/T/h7JTbHMjzUfg1qXJ8UJs+MlBEc5i29FKh3hefhYLCP/w+gcwEIbZaRIcOYNH854vLFFLMqA+ErmgVqHSICLW+GaimgdnJ2CSxJm+/ZdsIGRcekP2UgCwVY25BjlxbDGg5R7j2uBG3TvVhf/WgD9WfBRCOcjj+q+wqwZ9O3ktD4tOpFsDWWN0URDubBbH2ddyEbJ5DwTFsYVM3XGg4uG9cSomxhP6ILJo7Rt2bcAdgNEt7/TLRO97yyManIucypxzRw3H+aMl2m3pYsNMorBTUxyYLPpjWEaUfs5am/bKJ5UL88xxHMIo1Zsom0NWCP1qZrmHtXLIorEeFUkWX3KDQz31fdyXKvdYrKHP4tmjdggV/THtPfBooAFzc//BlmiLiHhkTGIeqwANJ4wiUghNrSMQjU3lJJLIUtzR0kLSOQ4zN+L/cqen/Uncv6bLXz/UBjNRJMZNKii1OkYT7b34qmnjp3PWGNjhUnYIix6svT3dHJ07NtOXbEGNBjokXfNmwLdc06kzgxHRH1MvwtcFZGZntUtzdvf5ysKrs3j1OpTRYPeZW/iH4RvkUT+pZ2KICpKLKeFz7JkeX3FznJhus61o2scdnLwokCB0bir2vg6Hvo3XgnwN5XCmP9w3ySiIwelaWCXs/ZOedAPEbNr6tRJ5Zht8RoLxSM8PYPDtvYso9Tl05eygm+iPwpbiq2ixObQcaaabM5gKX2KajDteZH0TvpRJ/QV353yEiLfJPtPX1LEF08dDjlBLp3iqNG7VEktFeQlm+P2VOgkVx/g+6kMgZr9/ykzEl249mXS9WofGkgK8OXgqyNPrDP71+vnzoT9k2m5Y9FaTl6KwNDnMvB9IshsnFnHPcMd2JkU1zugOJmjw9fIrhqgYs7MHziCTTtzS3N8SXr0lxi3FlLyoKIneH5DVFbSFt+2dITUr2LukKV+Dsvi75pohjerTTZhGPvug2BUebyBpwKbDgLWKxZVoEoT/NdCCpef8Q2qxC5lnq0MCGCLOAVxl1ntzqUY2Z45OqUPuvehw8o4eQXO9V/JYsWs3bAl2ou9Uta8b1q2cP97JA8Mxywtv43GvjiO8/tIVLE3GSuftt/A8L5Ef7K3xhtZ4o6rPLmH1FCHLfql3+sFrsAw99Xp3WamGDjpsulKyb8TOmqhMXPq5P16S6pTP0FTPCEoS5vNovkcpk0V7XKOupZHW3ODczc2nbBEqVNRvqwe7BqxTuIGc4jMMTpncMLiX72mNxMH5Y3l6JU+mJSWjDxS9lZbvIPgXqheXCyPuPLPA1hI+XjnO4Kkl+jxRgkj0CQDZL3MqA1/M5/gshqr+7BPpSGrLZ+ETwSTW+xb7EvqZxrqlv6o3CGqY7aHomNrZPrmcIdA8M2N+Isq+6Rdf81Qnz4tTQydlrxqEUOFJZBe8hOocTyCQxHsaNHXJON0bY7jC64e9K+ofslKv4hZeR5yatE74KR3i+AtHFFiHbZSMoLpO409GO+1bL7cxR877YjW5K2XAmpBmyByaWShufVQ48XNxkoTxSrnjEsxsYCr+gmk6gY34ts8Gj6rnxQLqH61cYs5GqjaXrUFv16jodTH4s4SiOb+odDDaemevz129zSnP6uFZoG3hlu6KPoTWkhRMQsaEsXVk2X+VYIqgTwqi78aWitXA8HyV+TWRSF0EQAExt7N5P/regFvYQDYr5e+U463Qj2VZm+APD+Vh1OIYwXjeElbCkta6Rk2AzqotWKVj+8Snen1fkEzeQlgK9yY109WTPgIzvdVOU3flr1Z++lDS05nPIfKfc3sJTfZjLL8f6fVVblNJvSrH6/BREf8blMTFJNS5h87SPnPyvLH+NwCX2mPCnTlGVf3nhUee5m1UAu4J/kDZr4ooC6iT1XJKGj37zXcyF2oFWeiR9kKSuq/IT3l+BYOlyxhFe/1MLarBPHC1DoJY/X6Jxnr9Toq6t9jEFepbjdfNMn+OYNLDtlFt/IpSkVzHi6QD03l/eDgvzyvGr/j4YZldyQomq/6HRbZyAlqEyfNCZ1X0CarSJM56Uw0B+DRw4sH60yrQW8G//E2gOgpWrAi6jkKlMv9Q1+U9xYMCtMsqodgr135EvaHqbPeAOMSQMXo0TxEoGPJwLpJACirCBxtxOVMl2D7vrxXTE+v5a8lgbiSnnfIQlfUbbfjk1ydQAqTQiwrVEXGvs74TQNFa+ovzbngYq3/lk6YLorCSQWdQ3IebRl61mKvdmm8Xe/ywaRc1PUVw0Xhc4654HwiTpxSjnGX8W7PB8k8eeghEey2RmOdOKSkvihFFaV3x16ez33kHfVupPYsoG3gAxzhs+4H96YFBvhzD2fe4XbsT69v3Z8F0vJQ4/X3tCMycIJs8rTwKcF6Sfp0nRi31zOEbRdq1Eem0+bt73NR4CjofktEwLtFSVBRE7RyDanrFx9GE0tdLvnERkegzbj3lTe3xDqtsNtQYK0OsIOQVCuCWucT6TqckR9pwTtLdRXPM8a8kGy2pB7qxHDOjvwEJGruxDdfw6tMBvX03lEv/Xqu2P8+qMdzcIdzETg28uituYk6/L8CtLQlBiBfWrosEO22oYjAkx9p7v+4TQFZky8nPT6h7R7wId7606UW28kXnzS/x/JmPWmhldEQPJrI63XNaQGPP2o9BD2e3h+ILQRWdPdPrlUPl7G5cTPzrBvjTnIgTX4kgEEwMWheYn1A6vAE2b+Vu24P+uCEsfSxkYq1aaumheCuh4lL2O3k+jZWfyFskX961n+xPHndpSZjrN7zesC3nVh51LXKkJqXt1eSIpJvN/4s4dwn+jIzpnzJRtYWgEX9atDHV5TfOF/Zb3AXJHJ2gWqHPpwqHZZqtG3ky5+WYWLUXhIZy6oIuv7MMcIToCO/q1SJvpa/bSNLphvroIch1d9LVNbW4pD+Mab6qAU8UCw3Vme7L0cydtQyPj276uNzP1ZhuybUarnnu48Zq4sxuZkWW7c17OU5wx9fTIW+ZBynVwR5W8rVedOsE4vLmLc17jxaOp0k9TS3VYhMCiYqmTvgrtw6KwCFJlzwMieKKkgfW0nNnucv+iaA0Bn2unS+0LDdK0tTU4old29o3TSbmBMlz4K+R3pJmmXID6DCJlzMvgMEYzGfp9LthmgviF8L9I6/jjfEZOZMGaGfP2qVBNuAvUUStZnJqte1Ltz0iCN8Jxoer1qGS7Xh5SUhAPaHrpuxbNu/T7bjBS6Tut0vaVQliGFPufQxaSdKOkoN2ravBaotNPuKbjr/Mj591BhWgDpJb7iFEGVsEYX/3jMVqoYUeTUg/u84ZcY4IluAuVNUz45yHjeX9lqan8A7jtezddb8VCRPlsaxdd6pIPRw4ptLOVKL2HCrDNbViCjEaJzg4nwv3bCKzkPJn4e1/HVmKcZoud4voo3o9LnZPzgW8gRzBf+dBsMJjLFKYgedhXxQPxIoaZBk8dQexpNcIAYG1YtSYXOxXT/xg1UNsSfQuzD1/d452vYujoGhzL2UpxacIRaMQ5EYwPq4gqSFQjvwrvDo0yrftOmfgK6WGAbq3+OZ1nKbjaMu7H4jb0M16XEMPpZKHNG0uZslnIqKjB51afPtBtZ2sxZiYlwBI2FWpUFw+jYlA0aFXbb3FlUR5RwAMojplEWS+n+ZqfqnoExQSgePN+/UNO7pxK/Fl9ltBn4AcaDOC5Y9iVQDCA2m2izqNysVutEizqvwY8noGoQ8zPiLnfhWKpLWAWpkW0P5BW5Aso10PKrXWjxZFmeRjefPXSd0VZTONw2P2e1+ygNvvhFLpGcGkQhWf6wy6nL1DCrV/3LObSYgdleoIFaZMJMX5k0AZFy6SvOIbBzZvRy2hF1xUd7oqljRTlr/jS6Asb2RK5KuaBo653Z662Ju5FT/17ddejAXwbuctfMH1K6tvM/e11AP4yuvRtCPIxUE8vD1KX+KxQP27MvzTXL8nMlpKsgI+Lnvc8SyAGhxIBz4++mstxiQ4mzlgLFwYDPQ5ReUTSYF/wRpnKVPfNQiMbOUbuL4+saCBqkw+fi3sUbxT/RxZ17cPPHaHpfkss3mp1x4j2Fcl8ipFj3wGzcwO1CboClultmNB2BBz0s1/+g15i0uXjrHl6hJvUlpt7FtKLGF/Jxrzta0cbCgwImdZB9SxhZHb7Sczknw9jz9730tcFr4sNPFWuP+WslZ3VbQDenr9O+fJ1a1PEsXOP+8DnIUYejhLW3HpAZjjDlvrX3/TOSfU+BRTTbGQvTlXxUMWoIML98bIse6YWekzbYk2dRbnL3jTu2MnzI9RjP8Yi/0hXpMtNN3q76SLRPGrX9OV6BKvc7+qCieUgQiKtlosZX6JwkruV2sL0WXF2yDC7uPq+U+25WCrv8qWXXK5xgsM8BaKxegC8XQJAwNS+lzFvVr/IWLhagQoH0DDZGY8necTAY7ETtMkYxCoTOeu95bxgsiekkiCFBVRWwc/TEuHh8tnBToYt7f1ORHAlfcUoGETxl/cYuEZU75M8vCVwMHO0N/uUcFAl2ODg8iHPwh5/+A1BLAwQUAAIACADCu6ZK5sSYNVwAAABqAAAAGwAAAHVuaXZlcnNhbC91bml2ZXJzYWwucG5nLnhtbC2MSwqAIBQA90F3kHcA84NpoHmZJIV+WKjdPpFmN7MYbcu+oeTiHc7DAMUE7Nx3+oouBZdRqY1iSRqA3qaj+DWH5fEGJKGYcSmVqM27sPrHgGACT0xxrhQMdfkBUEsBAgAAFAACAAgAwrumSg5qJE5iBAAABREAAB0AAAAAAAAAAQAAAAAAAAAAAHVuaXZlcnNhbC9jb21tb25fbWVzc2FnZXMubG5nUEsBAgAAFAACAAgAwrumSgh+CyMpAwAAhgwAACcAAAAAAAAAAQAAAAAAnQQAAHVuaXZlcnNhbC9mbGFzaF9wdWJsaXNoaW5nX3NldHRpbmdzLnhtbFBLAQIAABQAAgAIAMK7pkpr4TvgvAIAAFoKAAAhAAAAAAAAAAEAAAAAAAsIAAB1bml2ZXJzYWwvZmxhc2hfc2tpbl9zZXR0aW5ncy54bWxQSwECAAAUAAIACADCu6ZKKpYPZ/4CAACXCwAAJgAAAAAAAAABAAAAAAAGCwAAdW5pdmVyc2FsL2h0bWxfcHVibGlzaGluZ19zZXR0aW5ncy54bWxQSwECAAAUAAIACADCu6ZKO/tTT50BAAAkBgAAHwAAAAAAAAABAAAAAABIDgAAdW5pdmVyc2FsL2h0bWxfc2tpbl9zZXR0aW5ncy5qc1BLAQIAABQAAgAIAMK7pko9PC/RwQAAAOUBAAAaAAAAAAAAAAEAAAAAACIQAAB1bml2ZXJzYWwvaTE4bl9wcmVzZXRzLnhtbFBLAQIAABQAAgAIAMK7pkoOFDO8fAAAAH0AAAAcAAAAAAAAAAEAAAAAABsRAAB1bml2ZXJzYWwvbG9jYWxfc2V0dGluZ3MueG1sUEsBAgAAFAACAAgARJRXRyO0Tvv7AgAAsAgAABQAAAAAAAAAAQAAAAAA0REAAHVuaXZlcnNhbC9wbGF5ZXIueG1sUEsBAgAAFAACAAgAwrumSq0N974ZCQAACyUAACkAAAAAAAAAAQAAAAAA/hQAAHVuaXZlcnNhbC9za2luX2N1c3RvbWl6YXRpb25fc2V0dGluZ3MueG1sUEsBAgAAFAACAAgAwrumSojFTlH+DgAA2BkAABcAAAAAAAAAAAAAAAAAXh4AAHVuaXZlcnNhbC91bml2ZXJzYWwucG5nUEsBAgAAFAACAAgAwrumSubEmDVcAAAAagAAABsAAAAAAAAAAQAAAAAAkS0AAHVuaXZlcnNhbC91bml2ZXJzYWwucG5nLnhtbFBLBQYAAAAACwALAEkDAAAmLgAAAAA="/>
  <p:tag name="ISPRING_PRESENTATION_TITLE" val="蓝色简约毕业论文答辩PPT模板"/>
  <p:tag name="COMMONDATA" val="eyJoZGlkIjoiNDk5YTUzYzM2YzkyM2Y0MThjMmMyMjI0N2FkZTMzZjcifQ=="/>
  <p:tag name="KSO_WPP_MARK_KEY" val="680b968b-fe54-4081-9ded-f2cb59a4cbba"/>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TotalTime>
  <Words>1460</Words>
  <Application>Microsoft Office PowerPoint</Application>
  <PresentationFormat>宽屏</PresentationFormat>
  <Paragraphs>125</Paragraphs>
  <Slides>11</Slides>
  <Notes>11</Notes>
  <HiddenSlides>1</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11</vt:i4>
      </vt:variant>
    </vt:vector>
  </HeadingPairs>
  <TitlesOfParts>
    <vt:vector size="24" baseType="lpstr">
      <vt:lpstr>Comic Sans MS</vt:lpstr>
      <vt:lpstr>Arial Black</vt:lpstr>
      <vt:lpstr>Arial</vt:lpstr>
      <vt:lpstr>等线 Light</vt:lpstr>
      <vt:lpstr>Calibri</vt:lpstr>
      <vt:lpstr>Century Gothic</vt:lpstr>
      <vt:lpstr>字魂105号-简雅黑</vt:lpstr>
      <vt:lpstr>Wingdings</vt:lpstr>
      <vt:lpstr>微软雅黑</vt:lpstr>
      <vt:lpstr>Calibri Light</vt:lpstr>
      <vt:lpstr>等线</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蓝色简约毕业论文答辩PPT模板</dc:title>
  <dc:creator>LP</dc:creator>
  <cp:lastModifiedBy>周原 马</cp:lastModifiedBy>
  <cp:revision>673</cp:revision>
  <dcterms:created xsi:type="dcterms:W3CDTF">2016-11-24T09:20:00Z</dcterms:created>
  <dcterms:modified xsi:type="dcterms:W3CDTF">2025-06-02T17:27:32Z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93DF7592E2E14CFDA1B8F2BB95A681EE_12</vt:lpwstr>
  </property>
  <property fmtid="{D5CDD505-2E9C-101B-9397-08002B2CF9AE}" pid="3" name="KSOProductBuildVer">
    <vt:lpwstr>2052-11.1.0.14309</vt:lpwstr>
  </property>
</Properties>
</file>